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16"/>
  </p:notesMasterIdLst>
  <p:sldIdLst>
    <p:sldId id="256" r:id="rId2"/>
    <p:sldId id="279" r:id="rId3"/>
    <p:sldId id="353" r:id="rId4"/>
    <p:sldId id="354" r:id="rId5"/>
    <p:sldId id="355" r:id="rId6"/>
    <p:sldId id="356" r:id="rId7"/>
    <p:sldId id="330" r:id="rId8"/>
    <p:sldId id="329" r:id="rId9"/>
    <p:sldId id="333" r:id="rId10"/>
    <p:sldId id="331" r:id="rId11"/>
    <p:sldId id="339" r:id="rId12"/>
    <p:sldId id="341" r:id="rId13"/>
    <p:sldId id="314" r:id="rId14"/>
    <p:sldId id="262" r:id="rId15"/>
  </p:sldIdLst>
  <p:sldSz cx="9144000" cy="6858000" type="screen4x3"/>
  <p:notesSz cx="6858000" cy="9144000"/>
  <p:defaultTextStyle>
    <a:defPPr>
      <a:defRPr lang="it-IT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B301B821-A1FF-4177-AEE7-76D212191A09}" styleName="Stile medio 1 - Color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461" autoAdjust="0"/>
    <p:restoredTop sz="94301" autoAdjust="0"/>
  </p:normalViewPr>
  <p:slideViewPr>
    <p:cSldViewPr snapToGrid="0" snapToObjects="1">
      <p:cViewPr varScale="1">
        <p:scale>
          <a:sx n="58" d="100"/>
          <a:sy n="58" d="100"/>
        </p:scale>
        <p:origin x="84" y="3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 snapToGrid="0" snapToObjects="1">
      <p:cViewPr varScale="1">
        <p:scale>
          <a:sx n="55" d="100"/>
          <a:sy n="55" d="100"/>
        </p:scale>
        <p:origin x="1182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Angelica%20AIFA\Documents\EURIPID\SURVEY\EURIPID%20SURVEY%20-%20Sharing%20information%20about%20confidential%20agreements%20IN%20COLONNE_revAC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Angelica%20AIFA\Documents\EURIPID\SURVEY\EURIPID%20SURVEY%20-%20Sharing%20information%20about%20confidential%20agreements%20IN%20COLONNE_revAC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lang="it-IT" sz="1800" b="0" i="0" u="none" strike="noStrike" kern="1200" cap="none" baseline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pPr>
            <a:r>
              <a:rPr lang="it-IT" sz="1800" b="0" i="0" u="none" strike="noStrike" kern="1200" cap="none" baseline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Respondents' affiliation</a:t>
            </a:r>
          </a:p>
        </c:rich>
      </c:tx>
      <c:layout>
        <c:manualLayout>
          <c:xMode val="edge"/>
          <c:yMode val="edge"/>
          <c:x val="0.33715325155581743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it-IT" sz="1800" b="0" i="0" u="none" strike="noStrike" kern="1200" cap="none" baseline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defRPr>
          </a:pPr>
          <a:endParaRPr lang="it-IT"/>
        </a:p>
      </c:txPr>
    </c:title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DAAA-45D4-B084-B8858B101E75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DAAA-45D4-B084-B8858B101E75}"/>
              </c:ext>
            </c:extLst>
          </c:dPt>
          <c:dLbls>
            <c:dLbl>
              <c:idx val="0"/>
              <c:layout>
                <c:manualLayout>
                  <c:x val="8.8646808833562699E-2"/>
                  <c:y val="-0.10491728312708287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400" b="0" i="0" u="none" strike="noStrike" kern="1200" spc="0" baseline="0">
                        <a:solidFill>
                          <a:schemeClr val="accent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defRPr>
                    </a:pPr>
                    <a:fld id="{629038DD-94E2-4E0A-901B-09B52F845E32}" type="CATEGORYNAME">
                      <a:rPr lang="en-US" sz="1400" b="0" i="0" u="none" strike="noStrike" kern="1200" spc="0" baseline="0">
                        <a:solidFill>
                          <a:srgbClr val="4F81BD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a:pPr>
                        <a:defRPr sz="1400" b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defRPr>
                      </a:pPr>
                      <a:t>[NOME CATEGORIA]</a:t>
                    </a:fld>
                    <a:r>
                      <a:rPr lang="en-US" sz="1400" b="0" baseline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a:t>
</a:t>
                    </a:r>
                    <a:fld id="{D95CBB9E-BD6E-419E-AFA9-7B6F08E5E81F}" type="VALUE">
                      <a:rPr lang="en-US" sz="1400" b="0" baseline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a:pPr>
                        <a:defRPr sz="1400" b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defRPr>
                      </a:pPr>
                      <a:t>[VALORE]</a:t>
                    </a:fld>
                    <a:r>
                      <a:rPr lang="en-US" sz="1400" b="0" baseline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a:t>; </a:t>
                    </a:r>
                    <a:fld id="{B16DEDE7-4938-4286-A757-427130F3D109}" type="PERCENTAGE">
                      <a:rPr lang="en-US" sz="1400" b="0" baseline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a:pPr>
                        <a:defRPr sz="1400" b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defRPr>
                      </a:pPr>
                      <a:t>[PERCENTUALE]</a:t>
                    </a:fld>
                    <a:endParaRPr lang="en-US" sz="1400" b="0" baseline="0">
                      <a:latin typeface="Tahoma" panose="020B0604030504040204" pitchFamily="34" charset="0"/>
                      <a:ea typeface="Tahoma" panose="020B0604030504040204" pitchFamily="34" charset="0"/>
                      <a:cs typeface="Tahoma" panose="020B0604030504040204" pitchFamily="34" charset="0"/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400" b="0" i="0" u="none" strike="noStrike" kern="1200" spc="0" baseline="0">
                      <a:solidFill>
                        <a:schemeClr val="accent1"/>
                      </a:solidFill>
                      <a:latin typeface="Tahoma" panose="020B0604030504040204" pitchFamily="34" charset="0"/>
                      <a:ea typeface="Tahoma" panose="020B0604030504040204" pitchFamily="34" charset="0"/>
                      <a:cs typeface="Tahoma" panose="020B0604030504040204" pitchFamily="34" charset="0"/>
                    </a:defRPr>
                  </a:pPr>
                  <a:endParaRPr lang="it-IT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3034434382646041"/>
                      <c:h val="0.32405024059440851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DAAA-45D4-B084-B8858B101E75}"/>
                </c:ext>
              </c:extLst>
            </c:dLbl>
            <c:dLbl>
              <c:idx val="1"/>
              <c:layout>
                <c:manualLayout>
                  <c:x val="-3.8801500456678711E-2"/>
                  <c:y val="3.0256094472922337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400" b="0" i="0" u="none" strike="noStrike" kern="1200" spc="0" baseline="0">
                        <a:solidFill>
                          <a:srgbClr val="C00000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defRPr>
                    </a:pPr>
                    <a:fld id="{750A9CFB-09AA-47BA-BE90-D173BE99744F}" type="CATEGORYNAME">
                      <a:rPr lang="en-US" sz="1400" b="0">
                        <a:solidFill>
                          <a:srgbClr val="C00000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a:pPr>
                        <a:defRPr sz="1400" b="0">
                          <a:solidFill>
                            <a:srgbClr val="C0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defRPr>
                      </a:pPr>
                      <a:t>[NOME CATEGORIA]</a:t>
                    </a:fld>
                    <a:r>
                      <a:rPr lang="en-US" sz="1400" b="0" baseline="0">
                        <a:solidFill>
                          <a:srgbClr val="C00000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a:t>
</a:t>
                    </a:r>
                    <a:fld id="{C0FE9875-2915-4086-BC40-6359341C813C}" type="VALUE">
                      <a:rPr lang="en-US" sz="1400" b="0" baseline="0">
                        <a:solidFill>
                          <a:srgbClr val="C00000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a:pPr>
                        <a:defRPr sz="1400" b="0">
                          <a:solidFill>
                            <a:srgbClr val="C0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defRPr>
                      </a:pPr>
                      <a:t>[VALORE]</a:t>
                    </a:fld>
                    <a:r>
                      <a:rPr lang="en-US" sz="1400" b="0" baseline="0">
                        <a:solidFill>
                          <a:srgbClr val="C00000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a:t>; </a:t>
                    </a:r>
                    <a:fld id="{57B62963-ADD1-4931-8BE8-48166BFFC819}" type="PERCENTAGE">
                      <a:rPr lang="en-US" sz="1400" b="0" baseline="0">
                        <a:solidFill>
                          <a:srgbClr val="C00000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a:pPr>
                        <a:defRPr sz="1400" b="0">
                          <a:solidFill>
                            <a:srgbClr val="C0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defRPr>
                      </a:pPr>
                      <a:t>[PERCENTUALE]</a:t>
                    </a:fld>
                    <a:endParaRPr lang="en-US" sz="1400" b="0" baseline="0">
                      <a:solidFill>
                        <a:srgbClr val="C00000"/>
                      </a:solidFill>
                      <a:latin typeface="Tahoma" panose="020B0604030504040204" pitchFamily="34" charset="0"/>
                      <a:ea typeface="Tahoma" panose="020B0604030504040204" pitchFamily="34" charset="0"/>
                      <a:cs typeface="Tahoma" panose="020B0604030504040204" pitchFamily="34" charset="0"/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0" i="0" u="none" strike="noStrike" kern="1200" spc="0" baseline="0">
                      <a:solidFill>
                        <a:srgbClr val="C00000"/>
                      </a:solidFill>
                      <a:latin typeface="Tahoma" panose="020B0604030504040204" pitchFamily="34" charset="0"/>
                      <a:ea typeface="Tahoma" panose="020B0604030504040204" pitchFamily="34" charset="0"/>
                      <a:cs typeface="Tahoma" panose="020B0604030504040204" pitchFamily="34" charset="0"/>
                    </a:defRPr>
                  </a:pPr>
                  <a:endParaRPr lang="it-IT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9565137643341211"/>
                      <c:h val="0.48251706737904421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DAAA-45D4-B084-B8858B101E7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spc="0" baseline="0">
                    <a:solidFill>
                      <a:schemeClr val="accent1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defRPr>
                </a:pPr>
                <a:endParaRPr lang="it-IT"/>
              </a:p>
            </c:txPr>
            <c:dLblPos val="outEnd"/>
            <c:showLegendKey val="0"/>
            <c:showVal val="1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'prima domanda'!$F$12:$F$13</c:f>
              <c:strCache>
                <c:ptCount val="2"/>
                <c:pt idx="0">
                  <c:v>Institutions able to sign confidential agreements</c:v>
                </c:pt>
                <c:pt idx="1">
                  <c:v>Institutions not directly involved in confidential agreements</c:v>
                </c:pt>
              </c:strCache>
            </c:strRef>
          </c:cat>
          <c:val>
            <c:numRef>
              <c:f>'prima domanda'!$G$12:$G$13</c:f>
              <c:numCache>
                <c:formatCode>General</c:formatCode>
                <c:ptCount val="2"/>
                <c:pt idx="0">
                  <c:v>12</c:v>
                </c:pt>
                <c:pt idx="1">
                  <c:v>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DAAA-45D4-B084-B8858B101E75}"/>
            </c:ext>
          </c:extLst>
        </c:ser>
        <c:dLbls>
          <c:dLblPos val="outEnd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8914-455C-ACDE-EF9FAE6CDC03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8914-455C-ACDE-EF9FAE6CDC03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8914-455C-ACDE-EF9FAE6CDC03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7-8914-455C-ACDE-EF9FAE6CDC03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9-8914-455C-ACDE-EF9FAE6CDC03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B-8914-455C-ACDE-EF9FAE6CDC03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D-8914-455C-ACDE-EF9FAE6CDC03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F-8914-455C-ACDE-EF9FAE6CDC03}"/>
              </c:ext>
            </c:extLst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1-8914-455C-ACDE-EF9FAE6CDC03}"/>
              </c:ext>
            </c:extLst>
          </c:dPt>
          <c:dLbls>
            <c:dLbl>
              <c:idx val="0"/>
              <c:layout>
                <c:manualLayout>
                  <c:x val="-0.12755102040816327"/>
                  <c:y val="-5.2103147557038244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spc="0" baseline="0">
                      <a:solidFill>
                        <a:schemeClr val="accent1"/>
                      </a:solidFill>
                      <a:latin typeface="Tahoma" panose="020B0604030504040204" pitchFamily="34" charset="0"/>
                      <a:ea typeface="Tahoma" panose="020B0604030504040204" pitchFamily="34" charset="0"/>
                      <a:cs typeface="Tahoma" panose="020B0604030504040204" pitchFamily="34" charset="0"/>
                    </a:defRPr>
                  </a:pPr>
                  <a:endParaRPr lang="it-IT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8914-455C-ACDE-EF9FAE6CDC03}"/>
                </c:ext>
              </c:extLst>
            </c:dLbl>
            <c:dLbl>
              <c:idx val="1"/>
              <c:layout>
                <c:manualLayout>
                  <c:x val="-8.106575963718822E-2"/>
                  <c:y val="8.6299878397823881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spc="0" baseline="0">
                      <a:solidFill>
                        <a:schemeClr val="accent2"/>
                      </a:solidFill>
                      <a:latin typeface="Tahoma" panose="020B0604030504040204" pitchFamily="34" charset="0"/>
                      <a:ea typeface="Tahoma" panose="020B0604030504040204" pitchFamily="34" charset="0"/>
                      <a:cs typeface="Tahoma" panose="020B0604030504040204" pitchFamily="34" charset="0"/>
                    </a:defRPr>
                  </a:pPr>
                  <a:endParaRPr lang="it-IT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8914-455C-ACDE-EF9FAE6CDC03}"/>
                </c:ext>
              </c:extLst>
            </c:dLbl>
            <c:dLbl>
              <c:idx val="2"/>
              <c:layout>
                <c:manualLayout>
                  <c:x val="3.6414565826330535E-2"/>
                  <c:y val="-0.1480026753496763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spc="0" baseline="0">
                      <a:solidFill>
                        <a:schemeClr val="accent3"/>
                      </a:solidFill>
                      <a:latin typeface="Tahoma" panose="020B0604030504040204" pitchFamily="34" charset="0"/>
                      <a:ea typeface="Tahoma" panose="020B0604030504040204" pitchFamily="34" charset="0"/>
                      <a:cs typeface="Tahoma" panose="020B0604030504040204" pitchFamily="34" charset="0"/>
                    </a:defRPr>
                  </a:pPr>
                  <a:endParaRPr lang="it-IT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8914-455C-ACDE-EF9FAE6CDC03}"/>
                </c:ext>
              </c:extLst>
            </c:dLbl>
            <c:dLbl>
              <c:idx val="3"/>
              <c:layout>
                <c:manualLayout>
                  <c:x val="2.9911964785914364E-2"/>
                  <c:y val="-2.8771970723856167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spc="0" baseline="0">
                      <a:solidFill>
                        <a:schemeClr val="accent4"/>
                      </a:solidFill>
                      <a:latin typeface="Tahoma" panose="020B0604030504040204" pitchFamily="34" charset="0"/>
                      <a:ea typeface="Tahoma" panose="020B0604030504040204" pitchFamily="34" charset="0"/>
                      <a:cs typeface="Tahoma" panose="020B0604030504040204" pitchFamily="34" charset="0"/>
                    </a:defRPr>
                  </a:pPr>
                  <a:endParaRPr lang="it-IT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8914-455C-ACDE-EF9FAE6CDC03}"/>
                </c:ext>
              </c:extLst>
            </c:dLbl>
            <c:dLbl>
              <c:idx val="4"/>
              <c:layout>
                <c:manualLayout>
                  <c:x val="0.11436411835075225"/>
                  <c:y val="-6.5743053431151263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spc="0" baseline="0">
                      <a:solidFill>
                        <a:schemeClr val="accent5"/>
                      </a:solidFill>
                      <a:latin typeface="Tahoma" panose="020B0604030504040204" pitchFamily="34" charset="0"/>
                      <a:ea typeface="Tahoma" panose="020B0604030504040204" pitchFamily="34" charset="0"/>
                      <a:cs typeface="Tahoma" panose="020B0604030504040204" pitchFamily="34" charset="0"/>
                    </a:defRPr>
                  </a:pPr>
                  <a:endParaRPr lang="it-IT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8914-455C-ACDE-EF9FAE6CDC03}"/>
                </c:ext>
              </c:extLst>
            </c:dLbl>
            <c:dLbl>
              <c:idx val="5"/>
              <c:layout>
                <c:manualLayout>
                  <c:x val="0.1095209737438281"/>
                  <c:y val="-3.5554257017830063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spc="0" baseline="0">
                      <a:solidFill>
                        <a:schemeClr val="accent6"/>
                      </a:solidFill>
                      <a:latin typeface="Tahoma" panose="020B0604030504040204" pitchFamily="34" charset="0"/>
                      <a:ea typeface="Tahoma" panose="020B0604030504040204" pitchFamily="34" charset="0"/>
                      <a:cs typeface="Tahoma" panose="020B0604030504040204" pitchFamily="34" charset="0"/>
                    </a:defRPr>
                  </a:pPr>
                  <a:endParaRPr lang="it-IT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6124783246631985"/>
                      <c:h val="0.17554920795787027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B-8914-455C-ACDE-EF9FAE6CDC03}"/>
                </c:ext>
              </c:extLst>
            </c:dLbl>
            <c:dLbl>
              <c:idx val="6"/>
              <c:layout>
                <c:manualLayout>
                  <c:x val="9.2470321461918095E-2"/>
                  <c:y val="4.6608398745191779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spc="0" baseline="0">
                      <a:solidFill>
                        <a:schemeClr val="accent1">
                          <a:lumMod val="60000"/>
                        </a:schemeClr>
                      </a:solidFill>
                      <a:latin typeface="Tahoma" panose="020B0604030504040204" pitchFamily="34" charset="0"/>
                      <a:ea typeface="Tahoma" panose="020B0604030504040204" pitchFamily="34" charset="0"/>
                      <a:cs typeface="Tahoma" panose="020B0604030504040204" pitchFamily="34" charset="0"/>
                    </a:defRPr>
                  </a:pPr>
                  <a:endParaRPr lang="it-IT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6320701508950036"/>
                      <c:h val="0.1969705838787785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D-8914-455C-ACDE-EF9FAE6CDC03}"/>
                </c:ext>
              </c:extLst>
            </c:dLbl>
            <c:dLbl>
              <c:idx val="7"/>
              <c:layout>
                <c:manualLayout>
                  <c:x val="9.5763764823514702E-2"/>
                  <c:y val="0.15902449502520344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200" b="1" i="0" u="none" strike="noStrike" kern="1200" spc="0" baseline="0">
                      <a:solidFill>
                        <a:schemeClr val="accent2">
                          <a:lumMod val="60000"/>
                        </a:schemeClr>
                      </a:solidFill>
                      <a:latin typeface="Tahoma" panose="020B0604030504040204" pitchFamily="34" charset="0"/>
                      <a:ea typeface="Tahoma" panose="020B0604030504040204" pitchFamily="34" charset="0"/>
                      <a:cs typeface="Tahoma" panose="020B0604030504040204" pitchFamily="34" charset="0"/>
                    </a:defRPr>
                  </a:pPr>
                  <a:endParaRPr lang="it-IT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6616646658663464"/>
                      <c:h val="0.20509970716730047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F-8914-455C-ACDE-EF9FAE6CDC03}"/>
                </c:ext>
              </c:extLst>
            </c:dLbl>
            <c:dLbl>
              <c:idx val="8"/>
              <c:layout>
                <c:manualLayout>
                  <c:x val="-3.761498037535236E-2"/>
                  <c:y val="9.1956237468842308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0">
                  <a:spAutoFit/>
                </a:bodyPr>
                <a:lstStyle/>
                <a:p>
                  <a:pPr>
                    <a:defRPr sz="1200" b="1" i="0" u="none" strike="noStrike" kern="1200" spc="0" baseline="0">
                      <a:solidFill>
                        <a:schemeClr val="accent3">
                          <a:lumMod val="60000"/>
                        </a:schemeClr>
                      </a:solidFill>
                      <a:latin typeface="Tahoma" panose="020B0604030504040204" pitchFamily="34" charset="0"/>
                      <a:ea typeface="Tahoma" panose="020B0604030504040204" pitchFamily="34" charset="0"/>
                      <a:cs typeface="Tahoma" panose="020B0604030504040204" pitchFamily="34" charset="0"/>
                    </a:defRPr>
                  </a:pPr>
                  <a:endParaRPr lang="it-IT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4790916366546616"/>
                      <c:h val="0.15015221904883583"/>
                    </c:manualLayout>
                  </c15:layout>
                </c:ext>
                <c:ext xmlns:c16="http://schemas.microsoft.com/office/drawing/2014/chart" uri="{C3380CC4-5D6E-409C-BE32-E72D297353CC}">
                  <c16:uniqueId val="{00000011-8914-455C-ACDE-EF9FAE6CDC0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spc="0" baseline="0">
                    <a:solidFill>
                      <a:schemeClr val="accent1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defRPr>
                </a:pPr>
                <a:endParaRPr lang="it-IT"/>
              </a:p>
            </c:txPr>
            <c:dLblPos val="outEnd"/>
            <c:showLegendKey val="0"/>
            <c:showVal val="1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'seconda domanda'!$D$4:$D$12</c:f>
              <c:strCache>
                <c:ptCount val="9"/>
                <c:pt idx="0">
                  <c:v>Public Insurance</c:v>
                </c:pt>
                <c:pt idx="1">
                  <c:v>Governative administration</c:v>
                </c:pt>
                <c:pt idx="2">
                  <c:v>Ministry of Health</c:v>
                </c:pt>
                <c:pt idx="3">
                  <c:v>National medicines agency</c:v>
                </c:pt>
                <c:pt idx="4">
                  <c:v>Ministerial board</c:v>
                </c:pt>
                <c:pt idx="5">
                  <c:v>National procurement organization</c:v>
                </c:pt>
                <c:pt idx="6">
                  <c:v>Regional procurement organizations</c:v>
                </c:pt>
                <c:pt idx="7">
                  <c:v>Local procurement organization</c:v>
                </c:pt>
                <c:pt idx="8">
                  <c:v>Regional organization</c:v>
                </c:pt>
              </c:strCache>
            </c:strRef>
          </c:cat>
          <c:val>
            <c:numRef>
              <c:f>'seconda domanda'!$E$4:$E$12</c:f>
              <c:numCache>
                <c:formatCode>General</c:formatCode>
                <c:ptCount val="9"/>
                <c:pt idx="0">
                  <c:v>8</c:v>
                </c:pt>
                <c:pt idx="1">
                  <c:v>4</c:v>
                </c:pt>
                <c:pt idx="2">
                  <c:v>3</c:v>
                </c:pt>
                <c:pt idx="3">
                  <c:v>2</c:v>
                </c:pt>
                <c:pt idx="4">
                  <c:v>1</c:v>
                </c:pt>
                <c:pt idx="5">
                  <c:v>1</c:v>
                </c:pt>
                <c:pt idx="6">
                  <c:v>1</c:v>
                </c:pt>
                <c:pt idx="7">
                  <c:v>1</c:v>
                </c:pt>
                <c:pt idx="8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2-8914-455C-ACDE-EF9FAE6CDC03}"/>
            </c:ext>
          </c:extLst>
        </c:ser>
        <c:ser>
          <c:idx val="1"/>
          <c:order val="1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4-8914-455C-ACDE-EF9FAE6CDC03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6-8914-455C-ACDE-EF9FAE6CDC03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8-8914-455C-ACDE-EF9FAE6CDC03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A-8914-455C-ACDE-EF9FAE6CDC03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C-8914-455C-ACDE-EF9FAE6CDC03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E-8914-455C-ACDE-EF9FAE6CDC03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20-8914-455C-ACDE-EF9FAE6CDC03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22-8914-455C-ACDE-EF9FAE6CDC03}"/>
              </c:ext>
            </c:extLst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24-8914-455C-ACDE-EF9FAE6CDC03}"/>
              </c:ext>
            </c:extLst>
          </c:dPt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dLblPos val="outEnd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14-8914-455C-ACDE-EF9FAE6CDC03}"/>
                </c:ext>
              </c:extLst>
            </c:dLbl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dLblPos val="outEnd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16-8914-455C-ACDE-EF9FAE6CDC03}"/>
                </c:ext>
              </c:extLst>
            </c:dLbl>
            <c:dLbl>
              <c:idx val="2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3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dLblPos val="outEnd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18-8914-455C-ACDE-EF9FAE6CDC03}"/>
                </c:ext>
              </c:extLst>
            </c:dLbl>
            <c:dLbl>
              <c:idx val="3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4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dLblPos val="outEnd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1A-8914-455C-ACDE-EF9FAE6CDC03}"/>
                </c:ext>
              </c:extLst>
            </c:dLbl>
            <c:dLbl>
              <c:idx val="4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5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dLblPos val="outEnd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1C-8914-455C-ACDE-EF9FAE6CDC03}"/>
                </c:ext>
              </c:extLst>
            </c:dLbl>
            <c:dLbl>
              <c:idx val="5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6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dLblPos val="outEnd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1E-8914-455C-ACDE-EF9FAE6CDC03}"/>
                </c:ext>
              </c:extLst>
            </c:dLbl>
            <c:dLbl>
              <c:idx val="6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1">
                          <a:lumMod val="6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dLblPos val="outEnd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20-8914-455C-ACDE-EF9FAE6CDC03}"/>
                </c:ext>
              </c:extLst>
            </c:dLbl>
            <c:dLbl>
              <c:idx val="7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2">
                          <a:lumMod val="6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dLblPos val="outEnd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22-8914-455C-ACDE-EF9FAE6CDC03}"/>
                </c:ext>
              </c:extLst>
            </c:dLbl>
            <c:dLbl>
              <c:idx val="8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3">
                          <a:lumMod val="6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dLblPos val="outEnd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24-8914-455C-ACDE-EF9FAE6CDC03}"/>
                </c:ext>
              </c:extLst>
            </c:dLbl>
            <c:spPr>
              <a:noFill/>
              <a:ln>
                <a:noFill/>
              </a:ln>
              <a:effectLst/>
            </c:spPr>
            <c:dLblPos val="outEnd"/>
            <c:showLegendKey val="0"/>
            <c:showVal val="1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'seconda domanda'!$D$4:$D$12</c:f>
              <c:strCache>
                <c:ptCount val="9"/>
                <c:pt idx="0">
                  <c:v>Public Insurance</c:v>
                </c:pt>
                <c:pt idx="1">
                  <c:v>Governative administration</c:v>
                </c:pt>
                <c:pt idx="2">
                  <c:v>Ministry of Health</c:v>
                </c:pt>
                <c:pt idx="3">
                  <c:v>National medicines agency</c:v>
                </c:pt>
                <c:pt idx="4">
                  <c:v>Ministerial board</c:v>
                </c:pt>
                <c:pt idx="5">
                  <c:v>National procurement organization</c:v>
                </c:pt>
                <c:pt idx="6">
                  <c:v>Regional procurement organizations</c:v>
                </c:pt>
                <c:pt idx="7">
                  <c:v>Local procurement organization</c:v>
                </c:pt>
                <c:pt idx="8">
                  <c:v>Regional organization</c:v>
                </c:pt>
              </c:strCache>
            </c:strRef>
          </c:cat>
          <c:val>
            <c:numRef>
              <c:f>'seconda domanda'!$F$4:$F$12</c:f>
              <c:numCache>
                <c:formatCode>0.0%</c:formatCode>
                <c:ptCount val="9"/>
                <c:pt idx="0">
                  <c:v>0.36363636363636365</c:v>
                </c:pt>
                <c:pt idx="1">
                  <c:v>0.18181818181818182</c:v>
                </c:pt>
                <c:pt idx="2">
                  <c:v>0.13636363636363635</c:v>
                </c:pt>
                <c:pt idx="3">
                  <c:v>9.0909090909090912E-2</c:v>
                </c:pt>
                <c:pt idx="4">
                  <c:v>4.5454545454545456E-2</c:v>
                </c:pt>
                <c:pt idx="5">
                  <c:v>4.5454545454545456E-2</c:v>
                </c:pt>
                <c:pt idx="6">
                  <c:v>4.5454545454545456E-2</c:v>
                </c:pt>
                <c:pt idx="7">
                  <c:v>4.5454545454545456E-2</c:v>
                </c:pt>
                <c:pt idx="8">
                  <c:v>4.5454545454545456E-2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25-8914-455C-ACDE-EF9FAE6CDC03}"/>
            </c:ext>
          </c:extLst>
        </c:ser>
        <c:dLbls>
          <c:dLblPos val="outEnd"/>
          <c:showLegendKey val="0"/>
          <c:showVal val="1"/>
          <c:showCatName val="1"/>
          <c:showSerName val="0"/>
          <c:showPercent val="0"/>
          <c:showBubbleSize val="0"/>
          <c:showLeaderLines val="1"/>
        </c:dLbls>
        <c:firstSliceAng val="138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cs:styleClr val="auto"/>
    </cs:fontRef>
    <cs:defRPr sz="100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0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cs:styleClr val="auto"/>
    </cs:fontRef>
    <cs:defRPr sz="100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0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F7C33E1-34C6-4873-9D87-2233EC424123}" type="datetimeFigureOut">
              <a:rPr lang="en-GB" smtClean="0"/>
              <a:t>18/09/2020</a:t>
            </a:fld>
            <a:endParaRPr lang="en-GB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6233F8-5DE4-4105-B7BC-25CBFFA240E7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93565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26D36FE-0B8B-455B-817B-BB95859B28A4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76166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26D36FE-0B8B-455B-817B-BB95859B28A4}" type="slidenum">
              <a:rPr lang="en-GB" smtClean="0"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87890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5856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0918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39EEA1-896A-2D4B-A495-2AD1852A8C2C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944651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ec.europa.eu/health/international_cooperation/pharmaceuticals_en" TargetMode="Externa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15"/>
          <p:cNvSpPr txBox="1">
            <a:spLocks noChangeArrowheads="1"/>
          </p:cNvSpPr>
          <p:nvPr/>
        </p:nvSpPr>
        <p:spPr bwMode="auto">
          <a:xfrm>
            <a:off x="859810" y="2467195"/>
            <a:ext cx="7751928" cy="4047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it-IT" sz="2800" dirty="0">
                <a:solidFill>
                  <a:srgbClr val="1A386D"/>
                </a:solidFill>
                <a:latin typeface="Tahoma" pitchFamily="34" charset="0"/>
              </a:rPr>
              <a:t>EURIPID survey - Sharing information about confidential agreements</a:t>
            </a:r>
          </a:p>
          <a:p>
            <a:pPr algn="ctr">
              <a:spcBef>
                <a:spcPct val="50000"/>
              </a:spcBef>
            </a:pPr>
            <a:endParaRPr lang="en-US" altLang="it-IT" sz="2200" dirty="0">
              <a:solidFill>
                <a:srgbClr val="1A386D"/>
              </a:solidFill>
              <a:latin typeface="Tahoma" pitchFamily="34" charset="0"/>
            </a:endParaRPr>
          </a:p>
          <a:p>
            <a:pPr algn="ctr">
              <a:spcBef>
                <a:spcPct val="50000"/>
              </a:spcBef>
            </a:pPr>
            <a:br>
              <a:rPr lang="it-IT" altLang="it-IT" sz="2200" dirty="0">
                <a:solidFill>
                  <a:srgbClr val="1A386D"/>
                </a:solidFill>
                <a:latin typeface="Tahoma" pitchFamily="34" charset="0"/>
              </a:rPr>
            </a:br>
            <a:br>
              <a:rPr lang="it-IT" altLang="it-IT" dirty="0">
                <a:solidFill>
                  <a:srgbClr val="1A386D"/>
                </a:solidFill>
                <a:latin typeface="Tahoma" pitchFamily="34" charset="0"/>
              </a:rPr>
            </a:br>
            <a:endParaRPr lang="it-IT" altLang="it-IT" dirty="0">
              <a:solidFill>
                <a:srgbClr val="1A386D"/>
              </a:solidFill>
              <a:latin typeface="Tahoma" pitchFamily="34" charset="0"/>
            </a:endParaRPr>
          </a:p>
          <a:p>
            <a:pPr algn="ctr">
              <a:spcBef>
                <a:spcPct val="50000"/>
              </a:spcBef>
            </a:pPr>
            <a:r>
              <a:rPr lang="it-IT" altLang="it-IT" dirty="0">
                <a:solidFill>
                  <a:srgbClr val="1A386D"/>
                </a:solidFill>
                <a:latin typeface="Tahoma" pitchFamily="34" charset="0"/>
              </a:rPr>
              <a:t>Pierluigi Russo and Angelica Carletto</a:t>
            </a:r>
          </a:p>
          <a:p>
            <a:pPr algn="ctr">
              <a:spcBef>
                <a:spcPct val="50000"/>
              </a:spcBef>
            </a:pPr>
            <a:r>
              <a:rPr lang="it-IT" altLang="it-IT" dirty="0" err="1">
                <a:solidFill>
                  <a:srgbClr val="1A386D"/>
                </a:solidFill>
                <a:latin typeface="Tahoma" pitchFamily="34" charset="0"/>
              </a:rPr>
              <a:t>Italian</a:t>
            </a:r>
            <a:r>
              <a:rPr lang="it-IT" altLang="it-IT" dirty="0">
                <a:solidFill>
                  <a:srgbClr val="1A386D"/>
                </a:solidFill>
                <a:latin typeface="Tahoma" pitchFamily="34" charset="0"/>
              </a:rPr>
              <a:t> </a:t>
            </a:r>
            <a:r>
              <a:rPr lang="it-IT" altLang="it-IT" dirty="0" err="1">
                <a:solidFill>
                  <a:srgbClr val="1A386D"/>
                </a:solidFill>
                <a:latin typeface="Tahoma" pitchFamily="34" charset="0"/>
              </a:rPr>
              <a:t>Medicines</a:t>
            </a:r>
            <a:r>
              <a:rPr lang="it-IT" altLang="it-IT" dirty="0">
                <a:solidFill>
                  <a:srgbClr val="1A386D"/>
                </a:solidFill>
                <a:latin typeface="Tahoma" pitchFamily="34" charset="0"/>
              </a:rPr>
              <a:t> Agency</a:t>
            </a:r>
            <a:br>
              <a:rPr lang="it-IT" altLang="it-IT" dirty="0">
                <a:solidFill>
                  <a:srgbClr val="1A386D"/>
                </a:solidFill>
                <a:latin typeface="Tahoma" pitchFamily="34" charset="0"/>
              </a:rPr>
            </a:br>
            <a:endParaRPr lang="it-IT" altLang="it-IT" dirty="0">
              <a:solidFill>
                <a:srgbClr val="1A386D"/>
              </a:solidFill>
              <a:latin typeface="Tahoma" pitchFamily="34" charset="0"/>
            </a:endParaRPr>
          </a:p>
          <a:p>
            <a:pPr algn="ctr">
              <a:spcBef>
                <a:spcPct val="50000"/>
              </a:spcBef>
            </a:pPr>
            <a:r>
              <a:rPr lang="it-IT" altLang="it-IT" dirty="0">
                <a:solidFill>
                  <a:srgbClr val="1A386D"/>
                </a:solidFill>
                <a:latin typeface="Tahoma" pitchFamily="34" charset="0"/>
              </a:rPr>
              <a:t>EURIPID 8th </a:t>
            </a:r>
            <a:r>
              <a:rPr lang="it-IT" altLang="it-IT" dirty="0" err="1">
                <a:solidFill>
                  <a:srgbClr val="1A386D"/>
                </a:solidFill>
                <a:latin typeface="Tahoma" pitchFamily="34" charset="0"/>
              </a:rPr>
              <a:t>BoP</a:t>
            </a:r>
            <a:r>
              <a:rPr lang="it-IT" altLang="it-IT" dirty="0">
                <a:solidFill>
                  <a:srgbClr val="1A386D"/>
                </a:solidFill>
                <a:latin typeface="Tahoma" pitchFamily="34" charset="0"/>
              </a:rPr>
              <a:t> Meeting, 22 </a:t>
            </a:r>
            <a:r>
              <a:rPr lang="it-IT" altLang="it-IT" dirty="0" err="1">
                <a:solidFill>
                  <a:srgbClr val="1A386D"/>
                </a:solidFill>
                <a:latin typeface="Tahoma" pitchFamily="34" charset="0"/>
              </a:rPr>
              <a:t>September</a:t>
            </a:r>
            <a:r>
              <a:rPr lang="it-IT" altLang="it-IT" dirty="0">
                <a:solidFill>
                  <a:srgbClr val="1A386D"/>
                </a:solidFill>
                <a:latin typeface="Tahoma" pitchFamily="34" charset="0"/>
              </a:rPr>
              <a:t> 2020</a:t>
            </a:r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E04F6217-7AB3-4E0F-9B3F-8D95B8C5F07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46130" y="3701058"/>
            <a:ext cx="1979288" cy="11476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00309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542937" y="909405"/>
            <a:ext cx="7772400" cy="541890"/>
          </a:xfrm>
          <a:prstGeom prst="rect">
            <a:avLst/>
          </a:prstGeom>
        </p:spPr>
        <p:txBody>
          <a:bodyPr/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b="1" dirty="0">
                <a:solidFill>
                  <a:srgbClr val="002F6C"/>
                </a:solidFill>
                <a:latin typeface="Tahoma" pitchFamily="34" charset="0"/>
              </a:rPr>
              <a:t>Legal constraints for exchanging information</a:t>
            </a:r>
          </a:p>
          <a:p>
            <a:endParaRPr lang="it-IT" sz="2800" dirty="0">
              <a:solidFill>
                <a:srgbClr val="002F6C"/>
              </a:solidFill>
              <a:latin typeface="Tahoma" pitchFamily="34" charset="0"/>
            </a:endParaRPr>
          </a:p>
        </p:txBody>
      </p:sp>
      <p:pic>
        <p:nvPicPr>
          <p:cNvPr id="6" name="Immagine 5">
            <a:extLst>
              <a:ext uri="{FF2B5EF4-FFF2-40B4-BE49-F238E27FC236}">
                <a16:creationId xmlns:a16="http://schemas.microsoft.com/office/drawing/2014/main" id="{2E7B42C2-F74B-41F4-A186-8AC1E3932D9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122824" cy="651049"/>
          </a:xfrm>
          <a:prstGeom prst="rect">
            <a:avLst/>
          </a:prstGeom>
        </p:spPr>
      </p:pic>
      <p:graphicFrame>
        <p:nvGraphicFramePr>
          <p:cNvPr id="7" name="Tabella 6">
            <a:extLst>
              <a:ext uri="{FF2B5EF4-FFF2-40B4-BE49-F238E27FC236}">
                <a16:creationId xmlns:a16="http://schemas.microsoft.com/office/drawing/2014/main" id="{3D2FFED7-89C4-4FF1-A3EB-DA942F50B52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81669257"/>
              </p:ext>
            </p:extLst>
          </p:nvPr>
        </p:nvGraphicFramePr>
        <p:xfrm>
          <a:off x="622059" y="2263864"/>
          <a:ext cx="7899882" cy="3377493"/>
        </p:xfrm>
        <a:graphic>
          <a:graphicData uri="http://schemas.openxmlformats.org/drawingml/2006/table">
            <a:tbl>
              <a:tblPr firstRow="1" lastRow="1" bandRow="1">
                <a:tableStyleId>{B301B821-A1FF-4177-AEE7-76D212191A09}</a:tableStyleId>
              </a:tblPr>
              <a:tblGrid>
                <a:gridCol w="703116">
                  <a:extLst>
                    <a:ext uri="{9D8B030D-6E8A-4147-A177-3AD203B41FA5}">
                      <a16:colId xmlns:a16="http://schemas.microsoft.com/office/drawing/2014/main" val="3099244629"/>
                    </a:ext>
                  </a:extLst>
                </a:gridCol>
                <a:gridCol w="2869558">
                  <a:extLst>
                    <a:ext uri="{9D8B030D-6E8A-4147-A177-3AD203B41FA5}">
                      <a16:colId xmlns:a16="http://schemas.microsoft.com/office/drawing/2014/main" val="3390929403"/>
                    </a:ext>
                  </a:extLst>
                </a:gridCol>
                <a:gridCol w="594182">
                  <a:extLst>
                    <a:ext uri="{9D8B030D-6E8A-4147-A177-3AD203B41FA5}">
                      <a16:colId xmlns:a16="http://schemas.microsoft.com/office/drawing/2014/main" val="4034360677"/>
                    </a:ext>
                  </a:extLst>
                </a:gridCol>
                <a:gridCol w="1055666">
                  <a:extLst>
                    <a:ext uri="{9D8B030D-6E8A-4147-A177-3AD203B41FA5}">
                      <a16:colId xmlns:a16="http://schemas.microsoft.com/office/drawing/2014/main" val="4036024893"/>
                    </a:ext>
                  </a:extLst>
                </a:gridCol>
                <a:gridCol w="2677360">
                  <a:extLst>
                    <a:ext uri="{9D8B030D-6E8A-4147-A177-3AD203B41FA5}">
                      <a16:colId xmlns:a16="http://schemas.microsoft.com/office/drawing/2014/main" val="4094105819"/>
                    </a:ext>
                  </a:extLst>
                </a:gridCol>
              </a:tblGrid>
              <a:tr h="336854">
                <a:tc>
                  <a:txBody>
                    <a:bodyPr/>
                    <a:lstStyle/>
                    <a:p>
                      <a:pPr algn="ctr" fontAlgn="b"/>
                      <a:endParaRPr lang="it-IT" sz="1800" b="1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b="1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Legal </a:t>
                      </a:r>
                      <a:r>
                        <a:rPr lang="it-IT" sz="1800" b="1" u="none" strike="noStrike" dirty="0" err="1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constraints</a:t>
                      </a:r>
                      <a:endParaRPr lang="it-IT" sz="1800" b="1" i="0" u="none" strike="noStrike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1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N.</a:t>
                      </a:r>
                      <a:endParaRPr lang="it-IT" sz="1800" b="1" i="0" u="none" strike="noStrike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1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%</a:t>
                      </a:r>
                      <a:endParaRPr lang="it-IT" sz="1800" b="1" i="0" u="none" strike="noStrike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b="1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Countries</a:t>
                      </a:r>
                      <a:endParaRPr lang="it-IT" sz="1800" b="1" i="0" u="none" strike="noStrike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0429350"/>
                  </a:ext>
                </a:extLst>
              </a:tr>
              <a:tr h="830909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800" u="none" strike="noStrike" dirty="0">
                          <a:solidFill>
                            <a:srgbClr val="00206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</a:t>
                      </a:r>
                      <a:endParaRPr lang="it-IT" sz="1800" b="0" i="0" u="none" strike="noStrike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0" u="none" strike="noStrike" dirty="0">
                          <a:solidFill>
                            <a:srgbClr val="00206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Non-disclosure clauses in contractual arrangements</a:t>
                      </a:r>
                      <a:endParaRPr lang="en-US" sz="1800" b="0" i="0" u="none" strike="noStrike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800" u="none" strike="noStrike" dirty="0">
                          <a:solidFill>
                            <a:srgbClr val="00206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15</a:t>
                      </a:r>
                      <a:endParaRPr lang="it-IT" sz="1800" b="0" i="0" u="none" strike="noStrike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800" u="none" strike="noStrike" dirty="0">
                          <a:solidFill>
                            <a:srgbClr val="00206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68%</a:t>
                      </a:r>
                      <a:endParaRPr lang="it-IT" sz="1800" b="0" i="0" u="none" strike="noStrike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it-IT" sz="1800" b="0" i="0" u="none" strike="noStrike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9475226"/>
                  </a:ext>
                </a:extLst>
              </a:tr>
              <a:tr h="463623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800" u="none" strike="noStrike">
                          <a:solidFill>
                            <a:srgbClr val="00206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B</a:t>
                      </a:r>
                      <a:endParaRPr lang="it-IT" sz="1800" b="0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0" u="none" strike="noStrike" dirty="0">
                          <a:solidFill>
                            <a:srgbClr val="00206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P&amp;R authority decision</a:t>
                      </a:r>
                      <a:endParaRPr lang="en-US" sz="1800" b="0" i="0" u="none" strike="noStrike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800" u="none" strike="noStrike" dirty="0">
                          <a:solidFill>
                            <a:srgbClr val="00206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</a:t>
                      </a:r>
                      <a:endParaRPr lang="it-IT" sz="1800" b="0" i="0" u="none" strike="noStrike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800" u="none" strike="noStrike" dirty="0">
                          <a:solidFill>
                            <a:srgbClr val="00206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5%</a:t>
                      </a:r>
                      <a:endParaRPr lang="it-IT" sz="1800" b="0" i="0" u="none" strike="noStrike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800" u="none" strike="noStrike" dirty="0" err="1">
                          <a:solidFill>
                            <a:srgbClr val="00206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Switzerland</a:t>
                      </a:r>
                      <a:endParaRPr lang="it-IT" sz="1800" b="0" i="0" u="none" strike="noStrike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68996215"/>
                  </a:ext>
                </a:extLst>
              </a:tr>
              <a:tr h="406563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800" u="none" strike="noStrike">
                          <a:solidFill>
                            <a:srgbClr val="00206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</a:t>
                      </a:r>
                      <a:endParaRPr lang="it-IT" sz="1800" b="0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0" u="none" strike="noStrike" dirty="0">
                          <a:solidFill>
                            <a:srgbClr val="00206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National law</a:t>
                      </a:r>
                      <a:endParaRPr lang="en-US" sz="1800" b="0" i="0" u="none" strike="noStrike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800" u="none" strike="noStrike" dirty="0">
                          <a:solidFill>
                            <a:srgbClr val="00206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</a:t>
                      </a:r>
                      <a:endParaRPr lang="it-IT" sz="1800" b="0" i="0" u="none" strike="noStrike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800" u="none" strike="noStrike" dirty="0">
                          <a:solidFill>
                            <a:srgbClr val="00206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9%</a:t>
                      </a:r>
                      <a:endParaRPr lang="it-IT" sz="1800" b="0" i="0" u="none" strike="noStrike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800" u="none" strike="noStrike" dirty="0">
                          <a:solidFill>
                            <a:srgbClr val="00206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France, </a:t>
                      </a:r>
                      <a:r>
                        <a:rPr lang="it-IT" sz="1800" u="none" strike="noStrike" dirty="0" err="1">
                          <a:solidFill>
                            <a:srgbClr val="00206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Norway</a:t>
                      </a:r>
                      <a:endParaRPr lang="it-IT" sz="1800" b="0" i="0" u="none" strike="noStrike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76612335"/>
                  </a:ext>
                </a:extLst>
              </a:tr>
              <a:tr h="579118">
                <a:tc>
                  <a:txBody>
                    <a:bodyPr/>
                    <a:lstStyle/>
                    <a:p>
                      <a:pPr algn="ctr" fontAlgn="b"/>
                      <a:endParaRPr lang="it-IT" sz="1800" b="0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b="0" u="none" strike="noStrike" dirty="0">
                          <a:solidFill>
                            <a:srgbClr val="00206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A+C</a:t>
                      </a:r>
                      <a:endParaRPr lang="it-IT" sz="1800" b="0" i="0" u="none" strike="noStrike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u="none" strike="noStrike" dirty="0">
                          <a:solidFill>
                            <a:srgbClr val="00206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</a:t>
                      </a:r>
                      <a:endParaRPr lang="it-IT" sz="1800" b="0" i="0" u="none" strike="noStrike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u="none" strike="noStrike" dirty="0">
                          <a:solidFill>
                            <a:srgbClr val="00206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9%</a:t>
                      </a:r>
                      <a:endParaRPr lang="it-IT" sz="1800" b="0" i="0" u="none" strike="noStrike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u="none" strike="noStrike" dirty="0" err="1">
                          <a:solidFill>
                            <a:srgbClr val="00206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Czech</a:t>
                      </a:r>
                      <a:r>
                        <a:rPr lang="it-IT" sz="1800" u="none" strike="noStrike" dirty="0">
                          <a:solidFill>
                            <a:srgbClr val="00206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Republic, </a:t>
                      </a:r>
                      <a:r>
                        <a:rPr lang="it-IT" sz="1800" u="none" strike="noStrike" dirty="0" err="1">
                          <a:solidFill>
                            <a:srgbClr val="00206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Belgium</a:t>
                      </a:r>
                      <a:endParaRPr lang="it-IT" sz="1800" b="0" i="0" u="none" strike="noStrike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40813463"/>
                  </a:ext>
                </a:extLst>
              </a:tr>
              <a:tr h="336854">
                <a:tc>
                  <a:txBody>
                    <a:bodyPr/>
                    <a:lstStyle/>
                    <a:p>
                      <a:pPr algn="l" fontAlgn="b"/>
                      <a:endParaRPr lang="it-IT" sz="1800" b="0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b="0" u="none" strike="noStrike" dirty="0">
                          <a:solidFill>
                            <a:srgbClr val="00206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A+B+C</a:t>
                      </a:r>
                      <a:endParaRPr lang="it-IT" sz="1800" b="0" i="0" u="none" strike="noStrike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u="none" strike="noStrike" dirty="0">
                          <a:solidFill>
                            <a:srgbClr val="00206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</a:t>
                      </a:r>
                      <a:endParaRPr lang="it-IT" sz="1800" b="0" i="0" u="none" strike="noStrike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u="none" strike="noStrike" dirty="0">
                          <a:solidFill>
                            <a:srgbClr val="00206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9%</a:t>
                      </a:r>
                      <a:endParaRPr lang="it-IT" sz="1800" b="0" i="0" u="none" strike="noStrike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u="none" strike="noStrike" dirty="0">
                          <a:solidFill>
                            <a:srgbClr val="00206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UK, Bulgaria</a:t>
                      </a:r>
                      <a:endParaRPr lang="it-IT" sz="1800" b="0" i="0" u="none" strike="noStrike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80556819"/>
                  </a:ext>
                </a:extLst>
              </a:tr>
              <a:tr h="336854">
                <a:tc>
                  <a:txBody>
                    <a:bodyPr/>
                    <a:lstStyle/>
                    <a:p>
                      <a:pPr algn="l" fontAlgn="b"/>
                      <a:endParaRPr lang="it-IT" sz="1800" b="0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b="0" u="none" strike="noStrike" dirty="0">
                          <a:solidFill>
                            <a:srgbClr val="00206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Total</a:t>
                      </a:r>
                      <a:endParaRPr lang="it-IT" sz="1800" b="0" i="0" u="none" strike="noStrike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u="none" strike="noStrike" dirty="0">
                          <a:solidFill>
                            <a:srgbClr val="00206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22</a:t>
                      </a:r>
                      <a:endParaRPr lang="it-IT" sz="1800" b="0" i="0" u="none" strike="noStrike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0" u="none" strike="noStrike" dirty="0">
                          <a:solidFill>
                            <a:srgbClr val="00206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100%</a:t>
                      </a:r>
                      <a:endParaRPr lang="it-IT" sz="1800" b="0" i="0" u="none" strike="noStrike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endParaRPr lang="it-IT" sz="1800" b="0" i="0" u="none" strike="noStrike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29176878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8358434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423668" y="909405"/>
            <a:ext cx="8296263" cy="541890"/>
          </a:xfrm>
          <a:prstGeom prst="rect">
            <a:avLst/>
          </a:prstGeom>
        </p:spPr>
        <p:txBody>
          <a:bodyPr/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b="1" dirty="0">
                <a:solidFill>
                  <a:srgbClr val="002F6C"/>
                </a:solidFill>
                <a:latin typeface="Tahoma" pitchFamily="34" charset="0"/>
              </a:rPr>
              <a:t>Current sharing of MEA information </a:t>
            </a:r>
          </a:p>
          <a:p>
            <a:r>
              <a:rPr lang="en-US" sz="2800" b="1" dirty="0">
                <a:solidFill>
                  <a:srgbClr val="002F6C"/>
                </a:solidFill>
                <a:latin typeface="Tahoma" pitchFamily="34" charset="0"/>
              </a:rPr>
              <a:t>through EURIPID</a:t>
            </a:r>
          </a:p>
          <a:p>
            <a:r>
              <a:rPr lang="en-US" sz="2000" dirty="0">
                <a:solidFill>
                  <a:srgbClr val="002F6C"/>
                </a:solidFill>
                <a:latin typeface="Tahoma" pitchFamily="34" charset="0"/>
              </a:rPr>
              <a:t>(MEA yes/not by single product)</a:t>
            </a:r>
          </a:p>
          <a:p>
            <a:endParaRPr lang="it-IT" sz="2800" dirty="0">
              <a:solidFill>
                <a:srgbClr val="002F6C"/>
              </a:solidFill>
              <a:latin typeface="Tahoma" pitchFamily="34" charset="0"/>
            </a:endParaRPr>
          </a:p>
        </p:txBody>
      </p:sp>
      <p:pic>
        <p:nvPicPr>
          <p:cNvPr id="6" name="Immagine 5">
            <a:extLst>
              <a:ext uri="{FF2B5EF4-FFF2-40B4-BE49-F238E27FC236}">
                <a16:creationId xmlns:a16="http://schemas.microsoft.com/office/drawing/2014/main" id="{2E7B42C2-F74B-41F4-A186-8AC1E3932D9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122824" cy="651049"/>
          </a:xfrm>
          <a:prstGeom prst="rect">
            <a:avLst/>
          </a:prstGeom>
        </p:spPr>
      </p:pic>
      <p:graphicFrame>
        <p:nvGraphicFramePr>
          <p:cNvPr id="7" name="Tabella 6">
            <a:extLst>
              <a:ext uri="{FF2B5EF4-FFF2-40B4-BE49-F238E27FC236}">
                <a16:creationId xmlns:a16="http://schemas.microsoft.com/office/drawing/2014/main" id="{FEE1DE6A-A4C6-45F5-91E1-836A7024AC0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4767091"/>
              </p:ext>
            </p:extLst>
          </p:nvPr>
        </p:nvGraphicFramePr>
        <p:xfrm>
          <a:off x="205201" y="3204075"/>
          <a:ext cx="3333129" cy="2011680"/>
        </p:xfrm>
        <a:graphic>
          <a:graphicData uri="http://schemas.openxmlformats.org/drawingml/2006/table">
            <a:tbl>
              <a:tblPr/>
              <a:tblGrid>
                <a:gridCol w="1195131">
                  <a:extLst>
                    <a:ext uri="{9D8B030D-6E8A-4147-A177-3AD203B41FA5}">
                      <a16:colId xmlns:a16="http://schemas.microsoft.com/office/drawing/2014/main" val="3903705554"/>
                    </a:ext>
                  </a:extLst>
                </a:gridCol>
                <a:gridCol w="863316">
                  <a:extLst>
                    <a:ext uri="{9D8B030D-6E8A-4147-A177-3AD203B41FA5}">
                      <a16:colId xmlns:a16="http://schemas.microsoft.com/office/drawing/2014/main" val="710690675"/>
                    </a:ext>
                  </a:extLst>
                </a:gridCol>
                <a:gridCol w="1274682">
                  <a:extLst>
                    <a:ext uri="{9D8B030D-6E8A-4147-A177-3AD203B41FA5}">
                      <a16:colId xmlns:a16="http://schemas.microsoft.com/office/drawing/2014/main" val="3869962774"/>
                    </a:ext>
                  </a:extLst>
                </a:gridCol>
              </a:tblGrid>
              <a:tr h="154660"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MEA information to EURIPID</a:t>
                      </a:r>
                    </a:p>
                  </a:txBody>
                  <a:tcPr anchor="ctr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it-IT" sz="1600" b="0" i="0" u="none" strike="noStrike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it-IT" sz="1600" b="0" i="0" u="none" strike="noStrike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9171758"/>
                  </a:ext>
                </a:extLst>
              </a:tr>
              <a:tr h="318654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No.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%</a:t>
                      </a:r>
                    </a:p>
                  </a:txBody>
                  <a:tcPr anchor="ctr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4819916"/>
                  </a:ext>
                </a:extLst>
              </a:tr>
              <a:tr h="184484">
                <a:tc>
                  <a:txBody>
                    <a:bodyPr/>
                    <a:lstStyle/>
                    <a:p>
                      <a:pPr algn="l" fontAlgn="b"/>
                      <a:r>
                        <a:rPr lang="it-IT" sz="1600" b="0" i="0" u="none" strike="noStrike" dirty="0">
                          <a:solidFill>
                            <a:srgbClr val="00206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Yes</a:t>
                      </a:r>
                    </a:p>
                  </a:txBody>
                  <a:tcPr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 dirty="0">
                          <a:solidFill>
                            <a:srgbClr val="00206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8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 dirty="0">
                          <a:solidFill>
                            <a:srgbClr val="00206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36,36%</a:t>
                      </a:r>
                    </a:p>
                  </a:txBody>
                  <a:tcPr anchor="ctr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95210012"/>
                  </a:ext>
                </a:extLst>
              </a:tr>
              <a:tr h="184484">
                <a:tc>
                  <a:txBody>
                    <a:bodyPr/>
                    <a:lstStyle/>
                    <a:p>
                      <a:pPr algn="l" fontAlgn="b"/>
                      <a:r>
                        <a:rPr lang="it-IT" sz="1600" b="0" i="0" u="none" strike="noStrike" dirty="0">
                          <a:solidFill>
                            <a:srgbClr val="00206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No</a:t>
                      </a:r>
                    </a:p>
                  </a:txBody>
                  <a:tcPr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 dirty="0">
                          <a:solidFill>
                            <a:srgbClr val="00206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9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 dirty="0">
                          <a:solidFill>
                            <a:srgbClr val="00206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40,91%</a:t>
                      </a:r>
                    </a:p>
                  </a:txBody>
                  <a:tcPr anchor="ctr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03833467"/>
                  </a:ext>
                </a:extLst>
              </a:tr>
              <a:tr h="184484">
                <a:tc>
                  <a:txBody>
                    <a:bodyPr/>
                    <a:lstStyle/>
                    <a:p>
                      <a:pPr algn="l" fontAlgn="b"/>
                      <a:r>
                        <a:rPr lang="it-IT" sz="1600" b="0" i="0" u="none" strike="noStrike" dirty="0" err="1">
                          <a:solidFill>
                            <a:srgbClr val="00206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Not</a:t>
                      </a:r>
                      <a:r>
                        <a:rPr lang="it-IT" sz="1600" b="0" i="0" u="none" strike="noStrike" dirty="0">
                          <a:solidFill>
                            <a:srgbClr val="00206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it-IT" sz="1600" b="0" i="0" u="none" strike="noStrike" dirty="0" err="1">
                          <a:solidFill>
                            <a:srgbClr val="00206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yet</a:t>
                      </a:r>
                      <a:endParaRPr lang="it-IT" sz="1600" b="0" i="0" u="none" strike="noStrike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 dirty="0">
                          <a:solidFill>
                            <a:srgbClr val="00206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5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 dirty="0">
                          <a:solidFill>
                            <a:srgbClr val="00206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22,73%</a:t>
                      </a:r>
                    </a:p>
                  </a:txBody>
                  <a:tcPr anchor="ctr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5248915"/>
                  </a:ext>
                </a:extLst>
              </a:tr>
              <a:tr h="184484">
                <a:tc>
                  <a:txBody>
                    <a:bodyPr/>
                    <a:lstStyle/>
                    <a:p>
                      <a:pPr algn="l" fontAlgn="b"/>
                      <a:r>
                        <a:rPr lang="it-IT" sz="1600" b="0" i="0" u="none" strike="noStrike" dirty="0">
                          <a:solidFill>
                            <a:srgbClr val="00206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Total</a:t>
                      </a:r>
                    </a:p>
                  </a:txBody>
                  <a:tcPr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5400" cap="flat" cmpd="dbl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 dirty="0">
                          <a:solidFill>
                            <a:srgbClr val="00206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22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 dirty="0">
                          <a:solidFill>
                            <a:srgbClr val="00206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100,00%</a:t>
                      </a:r>
                    </a:p>
                  </a:txBody>
                  <a:tcPr anchor="ctr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5377521"/>
                  </a:ext>
                </a:extLst>
              </a:tr>
            </a:tbl>
          </a:graphicData>
        </a:graphic>
      </p:graphicFrame>
      <p:graphicFrame>
        <p:nvGraphicFramePr>
          <p:cNvPr id="9" name="Tabella 8">
            <a:extLst>
              <a:ext uri="{FF2B5EF4-FFF2-40B4-BE49-F238E27FC236}">
                <a16:creationId xmlns:a16="http://schemas.microsoft.com/office/drawing/2014/main" id="{CFD212F7-C1C3-44B4-A411-35CF5FFC03B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36731"/>
              </p:ext>
            </p:extLst>
          </p:nvPr>
        </p:nvGraphicFramePr>
        <p:xfrm>
          <a:off x="4048535" y="2659384"/>
          <a:ext cx="4697900" cy="3453673"/>
        </p:xfrm>
        <a:graphic>
          <a:graphicData uri="http://schemas.openxmlformats.org/drawingml/2006/table">
            <a:tbl>
              <a:tblPr firstRow="1" lastRow="1" bandRow="1">
                <a:tableStyleId>{B301B821-A1FF-4177-AEE7-76D212191A09}</a:tableStyleId>
              </a:tblPr>
              <a:tblGrid>
                <a:gridCol w="3247765">
                  <a:extLst>
                    <a:ext uri="{9D8B030D-6E8A-4147-A177-3AD203B41FA5}">
                      <a16:colId xmlns:a16="http://schemas.microsoft.com/office/drawing/2014/main" val="1959166578"/>
                    </a:ext>
                  </a:extLst>
                </a:gridCol>
                <a:gridCol w="487876">
                  <a:extLst>
                    <a:ext uri="{9D8B030D-6E8A-4147-A177-3AD203B41FA5}">
                      <a16:colId xmlns:a16="http://schemas.microsoft.com/office/drawing/2014/main" val="3784162588"/>
                    </a:ext>
                  </a:extLst>
                </a:gridCol>
                <a:gridCol w="962259">
                  <a:extLst>
                    <a:ext uri="{9D8B030D-6E8A-4147-A177-3AD203B41FA5}">
                      <a16:colId xmlns:a16="http://schemas.microsoft.com/office/drawing/2014/main" val="1951292488"/>
                    </a:ext>
                  </a:extLst>
                </a:gridCol>
              </a:tblGrid>
              <a:tr h="362114">
                <a:tc gridSpan="3"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Reasons for not providing MEA information</a:t>
                      </a:r>
                      <a:endParaRPr lang="en-US" sz="1600" b="1" i="0" u="none" strike="noStrike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it-IT" sz="1600" b="0" i="0" u="none" strike="noStrike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it-IT" sz="1600" b="0" i="0" u="none" strike="noStrike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6886424"/>
                  </a:ext>
                </a:extLst>
              </a:tr>
              <a:tr h="245262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n.</a:t>
                      </a:r>
                      <a:endParaRPr lang="it-IT" sz="1600" b="0" i="0" u="none" strike="noStrike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%</a:t>
                      </a:r>
                      <a:endParaRPr lang="it-IT" sz="1600" b="0" i="0" u="none" strike="noStrike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1036261"/>
                  </a:ext>
                </a:extLst>
              </a:tr>
              <a:tr h="430503">
                <a:tc>
                  <a:txBody>
                    <a:bodyPr/>
                    <a:lstStyle/>
                    <a:p>
                      <a:pPr algn="l" fontAlgn="b"/>
                      <a:r>
                        <a:rPr lang="it-IT" sz="1600" u="none" strike="noStrike" dirty="0" err="1">
                          <a:solidFill>
                            <a:srgbClr val="00206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Not</a:t>
                      </a:r>
                      <a:r>
                        <a:rPr lang="it-IT" sz="1600" u="none" strike="noStrike" dirty="0">
                          <a:solidFill>
                            <a:srgbClr val="00206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it-IT" sz="1600" u="none" strike="noStrike" dirty="0" err="1">
                          <a:solidFill>
                            <a:srgbClr val="00206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specified</a:t>
                      </a:r>
                      <a:endParaRPr lang="it-IT" sz="1600" b="1" i="0" u="none" strike="noStrike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u="none" strike="noStrike" dirty="0">
                          <a:solidFill>
                            <a:srgbClr val="00206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4</a:t>
                      </a:r>
                      <a:endParaRPr lang="it-IT" sz="1600" b="0" i="0" u="none" strike="noStrike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u="none" strike="noStrike" dirty="0">
                          <a:solidFill>
                            <a:srgbClr val="00206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28,6%</a:t>
                      </a:r>
                      <a:endParaRPr lang="it-IT" sz="1600" b="0" i="0" u="none" strike="noStrike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7966923"/>
                  </a:ext>
                </a:extLst>
              </a:tr>
              <a:tr h="430503">
                <a:tc>
                  <a:txBody>
                    <a:bodyPr/>
                    <a:lstStyle/>
                    <a:p>
                      <a:pPr algn="l" fontAlgn="b"/>
                      <a:r>
                        <a:rPr lang="it-IT" sz="1600" u="none" strike="noStrike" dirty="0" err="1">
                          <a:solidFill>
                            <a:srgbClr val="00206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Confidentiality</a:t>
                      </a:r>
                      <a:endParaRPr lang="it-IT" sz="1600" b="1" i="0" u="none" strike="noStrike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u="none" strike="noStrike" dirty="0">
                          <a:solidFill>
                            <a:srgbClr val="00206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3</a:t>
                      </a:r>
                      <a:endParaRPr lang="it-IT" sz="1600" b="0" i="0" u="none" strike="noStrike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u="none" strike="noStrike" dirty="0">
                          <a:solidFill>
                            <a:srgbClr val="00206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21,4%</a:t>
                      </a:r>
                      <a:endParaRPr lang="it-IT" sz="1600" b="0" i="0" u="none" strike="noStrike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50192845"/>
                  </a:ext>
                </a:extLst>
              </a:tr>
              <a:tr h="430503">
                <a:tc>
                  <a:txBody>
                    <a:bodyPr/>
                    <a:lstStyle/>
                    <a:p>
                      <a:pPr algn="l" fontAlgn="b"/>
                      <a:r>
                        <a:rPr lang="it-IT" sz="1600" u="none" strike="noStrike" dirty="0">
                          <a:solidFill>
                            <a:srgbClr val="00206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Not </a:t>
                      </a:r>
                      <a:r>
                        <a:rPr lang="it-IT" sz="1600" u="none" strike="noStrike" dirty="0" err="1">
                          <a:solidFill>
                            <a:srgbClr val="00206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owned</a:t>
                      </a:r>
                      <a:r>
                        <a:rPr lang="it-IT" sz="1600" u="none" strike="noStrike" dirty="0">
                          <a:solidFill>
                            <a:srgbClr val="00206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data</a:t>
                      </a:r>
                      <a:endParaRPr lang="it-IT" sz="1600" b="1" i="0" u="none" strike="noStrike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u="none" strike="noStrike" dirty="0">
                          <a:solidFill>
                            <a:srgbClr val="00206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3</a:t>
                      </a:r>
                      <a:endParaRPr lang="it-IT" sz="1600" b="0" i="0" u="none" strike="noStrike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u="none" strike="noStrike" dirty="0">
                          <a:solidFill>
                            <a:srgbClr val="00206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21,4%</a:t>
                      </a:r>
                      <a:endParaRPr lang="it-IT" sz="1600" b="0" i="0" u="none" strike="noStrike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04788873"/>
                  </a:ext>
                </a:extLst>
              </a:tr>
              <a:tr h="392398">
                <a:tc>
                  <a:txBody>
                    <a:bodyPr/>
                    <a:lstStyle/>
                    <a:p>
                      <a:pPr algn="l" fontAlgn="b"/>
                      <a:r>
                        <a:rPr lang="it-IT" sz="1600" u="none" strike="noStrike" dirty="0">
                          <a:solidFill>
                            <a:srgbClr val="00206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Work in progress</a:t>
                      </a:r>
                      <a:endParaRPr lang="it-IT" sz="1600" b="1" i="0" u="none" strike="noStrike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u="none" strike="noStrike">
                          <a:solidFill>
                            <a:srgbClr val="00206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</a:t>
                      </a:r>
                      <a:endParaRPr lang="it-IT" sz="1600" b="0" i="0" u="none" strike="noStrike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u="none" strike="noStrike" dirty="0">
                          <a:solidFill>
                            <a:srgbClr val="00206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14,3%</a:t>
                      </a:r>
                      <a:endParaRPr lang="it-IT" sz="1600" b="0" i="0" u="none" strike="noStrike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80355634"/>
                  </a:ext>
                </a:extLst>
              </a:tr>
              <a:tr h="49325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solidFill>
                            <a:srgbClr val="00206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Not participating in the EURIPID Collaboration</a:t>
                      </a:r>
                      <a:endParaRPr lang="en-US" sz="1600" b="1" i="0" u="none" strike="noStrike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u="none" strike="noStrike" dirty="0">
                          <a:solidFill>
                            <a:srgbClr val="00206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</a:t>
                      </a:r>
                      <a:endParaRPr lang="it-IT" sz="1600" b="0" i="0" u="none" strike="noStrike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u="none" strike="noStrike" dirty="0">
                          <a:solidFill>
                            <a:srgbClr val="00206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14,3%</a:t>
                      </a:r>
                      <a:endParaRPr lang="it-IT" sz="1600" b="0" i="0" u="none" strike="noStrike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65854133"/>
                  </a:ext>
                </a:extLst>
              </a:tr>
              <a:tr h="493252">
                <a:tc>
                  <a:txBody>
                    <a:bodyPr/>
                    <a:lstStyle/>
                    <a:p>
                      <a:pPr algn="l" fontAlgn="b"/>
                      <a:r>
                        <a:rPr lang="it-IT" sz="1600" b="0" u="none" strike="noStrike" dirty="0">
                          <a:solidFill>
                            <a:srgbClr val="00206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Total</a:t>
                      </a:r>
                      <a:endParaRPr lang="it-IT" sz="1600" b="0" i="0" u="none" strike="noStrike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b="0" u="none" strike="noStrike" dirty="0">
                          <a:solidFill>
                            <a:srgbClr val="00206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14</a:t>
                      </a:r>
                      <a:endParaRPr lang="it-IT" sz="1600" b="0" i="0" u="none" strike="noStrike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b="0" u="none" strike="noStrike" dirty="0">
                          <a:solidFill>
                            <a:srgbClr val="00206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100,0%</a:t>
                      </a:r>
                      <a:endParaRPr lang="it-IT" sz="1600" b="0" i="0" u="none" strike="noStrike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680113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6956760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542937" y="909405"/>
            <a:ext cx="7772400" cy="541890"/>
          </a:xfrm>
          <a:prstGeom prst="rect">
            <a:avLst/>
          </a:prstGeom>
        </p:spPr>
        <p:txBody>
          <a:bodyPr/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altLang="it-IT" sz="2800" b="1" dirty="0" err="1">
                <a:solidFill>
                  <a:srgbClr val="002F6C"/>
                </a:solidFill>
                <a:latin typeface="Tahoma" pitchFamily="34" charset="0"/>
                <a:ea typeface="+mn-ea"/>
                <a:cs typeface="+mn-cs"/>
              </a:rPr>
              <a:t>Conclusions</a:t>
            </a:r>
            <a:endParaRPr lang="it-IT" altLang="it-IT" sz="2800" b="1" dirty="0">
              <a:solidFill>
                <a:srgbClr val="002F6C"/>
              </a:solidFill>
              <a:latin typeface="Tahoma" pitchFamily="34" charset="0"/>
              <a:ea typeface="+mn-ea"/>
              <a:cs typeface="+mn-cs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397565" y="1577130"/>
            <a:ext cx="8229600" cy="3816506"/>
          </a:xfrm>
          <a:prstGeom prst="rect">
            <a:avLst/>
          </a:prstGeom>
        </p:spPr>
        <p:txBody>
          <a:bodyPr/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 algn="just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Despite the interest expressed by most survey respondents, </a:t>
            </a:r>
            <a:r>
              <a:rPr lang="en-US" sz="20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 sharing of information on MEAs and/or net prices seems not feasible at the moment</a:t>
            </a:r>
            <a:r>
              <a:rPr lang="en-US" sz="20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</a:t>
            </a:r>
          </a:p>
          <a:p>
            <a:pPr marL="285750" indent="-285750" algn="just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 </a:t>
            </a:r>
            <a:r>
              <a:rPr lang="en-US" sz="20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main obstacles </a:t>
            </a:r>
            <a:r>
              <a:rPr lang="en-US" sz="20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are the inclusion of non-disclosure clauses in contractual arrangements and also national laws in few cases.</a:t>
            </a:r>
          </a:p>
          <a:p>
            <a:pPr marL="285750" indent="-285750" algn="just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 order to overcome the current legal constraints, an </a:t>
            </a:r>
            <a:r>
              <a:rPr lang="en-US" sz="20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EU regulation would probably be necessary</a:t>
            </a:r>
            <a:r>
              <a:rPr lang="en-US" sz="20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</a:t>
            </a:r>
          </a:p>
          <a:p>
            <a:pPr marL="285750" indent="-285750" algn="just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Greater effort is also needed for </a:t>
            </a:r>
            <a:r>
              <a:rPr lang="en-US" sz="20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completing the acquisition of MEA information within the EURIPD database</a:t>
            </a:r>
            <a:r>
              <a:rPr lang="en-US" sz="20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This would be helpful to improve price transparency and avoid distortions in the External Reference Pricing system.</a:t>
            </a:r>
          </a:p>
          <a:p>
            <a:pPr marL="285750" indent="-285750" algn="just">
              <a:spcAft>
                <a:spcPts val="2400"/>
              </a:spcAft>
              <a:buFont typeface="Arial" panose="020B0604020202020204" pitchFamily="34" charset="0"/>
              <a:buChar char="•"/>
            </a:pPr>
            <a:endParaRPr lang="en-US" sz="220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85750" indent="-285750" algn="just">
              <a:spcAft>
                <a:spcPts val="1200"/>
              </a:spcAft>
              <a:buFont typeface="Arial" panose="020B0604020202020204" pitchFamily="34" charset="0"/>
              <a:buChar char="•"/>
            </a:pPr>
            <a:endParaRPr lang="en-US" sz="220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85750" indent="-285750" algn="just">
              <a:spcAft>
                <a:spcPts val="1200"/>
              </a:spcAft>
              <a:buFont typeface="Arial" panose="020B0604020202020204" pitchFamily="34" charset="0"/>
              <a:buChar char="•"/>
            </a:pPr>
            <a:endParaRPr lang="en-US" sz="220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85750" indent="-285750" algn="just">
              <a:spcAft>
                <a:spcPts val="1200"/>
              </a:spcAft>
              <a:buFont typeface="Arial" panose="020B0604020202020204" pitchFamily="34" charset="0"/>
              <a:buChar char="•"/>
            </a:pPr>
            <a:endParaRPr lang="en-US" sz="240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6" name="Immagine 5">
            <a:extLst>
              <a:ext uri="{FF2B5EF4-FFF2-40B4-BE49-F238E27FC236}">
                <a16:creationId xmlns:a16="http://schemas.microsoft.com/office/drawing/2014/main" id="{2E7B42C2-F74B-41F4-A186-8AC1E3932D9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122824" cy="6510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05827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Equilibrio di Nash Pareto efficienza dilemma del Prigioniero gioco ...">
            <a:extLst>
              <a:ext uri="{FF2B5EF4-FFF2-40B4-BE49-F238E27FC236}">
                <a16:creationId xmlns:a16="http://schemas.microsoft.com/office/drawing/2014/main" id="{30A52CB7-3F55-4A25-83E2-4B32F0FD299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8442" y="3429000"/>
            <a:ext cx="4214108" cy="22158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ttangolo 7">
            <a:extLst>
              <a:ext uri="{FF2B5EF4-FFF2-40B4-BE49-F238E27FC236}">
                <a16:creationId xmlns:a16="http://schemas.microsoft.com/office/drawing/2014/main" id="{8E359E3E-30A1-4488-8354-3E1F03FD4210}"/>
              </a:ext>
            </a:extLst>
          </p:cNvPr>
          <p:cNvSpPr/>
          <p:nvPr/>
        </p:nvSpPr>
        <p:spPr>
          <a:xfrm>
            <a:off x="-26504" y="789909"/>
            <a:ext cx="9144000" cy="946126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ctr">
            <a:noAutofit/>
          </a:bodyPr>
          <a:lstStyle/>
          <a:p>
            <a:pPr algn="ctr">
              <a:spcBef>
                <a:spcPct val="0"/>
              </a:spcBef>
            </a:pPr>
            <a:r>
              <a:rPr lang="en-US" sz="36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EURIPID Collaboration</a:t>
            </a:r>
            <a:endParaRPr lang="it-IT" sz="360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Rettangolo 3">
            <a:extLst>
              <a:ext uri="{FF2B5EF4-FFF2-40B4-BE49-F238E27FC236}">
                <a16:creationId xmlns:a16="http://schemas.microsoft.com/office/drawing/2014/main" id="{584CB4A9-DCD4-49E7-9F73-A95F5D9F711F}"/>
              </a:ext>
            </a:extLst>
          </p:cNvPr>
          <p:cNvSpPr/>
          <p:nvPr/>
        </p:nvSpPr>
        <p:spPr>
          <a:xfrm>
            <a:off x="1071797" y="1870945"/>
            <a:ext cx="7000406" cy="1065676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sz="2000" i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“The mutual exchange of regulatory and scientific information could contribute to the development of best practices in the regulatory field across Europe”</a:t>
            </a:r>
          </a:p>
        </p:txBody>
      </p:sp>
      <p:sp>
        <p:nvSpPr>
          <p:cNvPr id="5" name="Rettangolo 4">
            <a:extLst>
              <a:ext uri="{FF2B5EF4-FFF2-40B4-BE49-F238E27FC236}">
                <a16:creationId xmlns:a16="http://schemas.microsoft.com/office/drawing/2014/main" id="{D7A515E9-E14F-4590-A604-35C51A88DBEC}"/>
              </a:ext>
            </a:extLst>
          </p:cNvPr>
          <p:cNvSpPr/>
          <p:nvPr/>
        </p:nvSpPr>
        <p:spPr>
          <a:xfrm>
            <a:off x="317714" y="5982202"/>
            <a:ext cx="879978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sz="1200" b="1" i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European Commission- International cooperation on pharmaceuticals: </a:t>
            </a:r>
            <a:r>
              <a:rPr lang="it-IT" sz="12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https://ec.europa.eu/health/international_cooperation/pharmaceuticals_en</a:t>
            </a:r>
            <a:endParaRPr lang="en-GB" sz="120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005977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2440" y="5652897"/>
            <a:ext cx="8199120" cy="829056"/>
          </a:xfrm>
          <a:prstGeom prst="rect">
            <a:avLst/>
          </a:prstGeom>
        </p:spPr>
      </p:pic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685800" y="1981200"/>
            <a:ext cx="7772400" cy="2038350"/>
          </a:xfrm>
          <a:prstGeom prst="rect">
            <a:avLst/>
          </a:prstGeom>
        </p:spPr>
        <p:txBody>
          <a:bodyPr/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36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Thank you</a:t>
            </a:r>
            <a:endParaRPr lang="it-IT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 algn="ctr">
              <a:buNone/>
            </a:pPr>
            <a:endParaRPr lang="it-IT" altLang="it-IT" sz="2000" dirty="0">
              <a:solidFill>
                <a:srgbClr val="002F6C"/>
              </a:solidFill>
              <a:latin typeface="Tahoma" pitchFamily="34" charset="0"/>
            </a:endParaRPr>
          </a:p>
          <a:p>
            <a:pPr marL="0" indent="0" algn="ctr">
              <a:buNone/>
            </a:pPr>
            <a:r>
              <a:rPr lang="it-IT" altLang="it-IT" sz="2000" dirty="0">
                <a:solidFill>
                  <a:srgbClr val="002F6C"/>
                </a:solidFill>
                <a:latin typeface="Tahoma" pitchFamily="34" charset="0"/>
              </a:rPr>
              <a:t>Pierluigi Russo: p.russo@aifa.gov.it</a:t>
            </a:r>
          </a:p>
          <a:p>
            <a:pPr marL="0" indent="0" algn="ctr">
              <a:buNone/>
            </a:pPr>
            <a:r>
              <a:rPr lang="it-IT" altLang="it-IT" sz="2000" dirty="0">
                <a:solidFill>
                  <a:srgbClr val="002F6C"/>
                </a:solidFill>
                <a:latin typeface="Tahoma" pitchFamily="34" charset="0"/>
              </a:rPr>
              <a:t>Angelica Carletto: a.carletto@aifa.gov.it</a:t>
            </a:r>
          </a:p>
          <a:p>
            <a:pPr marL="0" indent="0" algn="ctr">
              <a:buNone/>
            </a:pPr>
            <a:endParaRPr lang="it-IT" altLang="it-IT" sz="2000" dirty="0">
              <a:solidFill>
                <a:srgbClr val="002F6C"/>
              </a:solidFill>
              <a:latin typeface="Tahoma" pitchFamily="34" charset="0"/>
            </a:endParaRPr>
          </a:p>
          <a:p>
            <a:pPr marL="0" indent="0" algn="ctr">
              <a:buNone/>
            </a:pPr>
            <a:r>
              <a:rPr lang="it-IT" altLang="it-IT" sz="2000" dirty="0" err="1">
                <a:solidFill>
                  <a:srgbClr val="002F6C"/>
                </a:solidFill>
                <a:latin typeface="Tahoma" pitchFamily="34" charset="0"/>
              </a:rPr>
              <a:t>Italian</a:t>
            </a:r>
            <a:r>
              <a:rPr lang="it-IT" altLang="it-IT" sz="2000" dirty="0">
                <a:solidFill>
                  <a:srgbClr val="002F6C"/>
                </a:solidFill>
                <a:latin typeface="Tahoma" pitchFamily="34" charset="0"/>
              </a:rPr>
              <a:t> </a:t>
            </a:r>
            <a:r>
              <a:rPr lang="it-IT" altLang="it-IT" sz="2000" dirty="0" err="1">
                <a:solidFill>
                  <a:srgbClr val="002F6C"/>
                </a:solidFill>
                <a:latin typeface="Tahoma" pitchFamily="34" charset="0"/>
              </a:rPr>
              <a:t>Medicines</a:t>
            </a:r>
            <a:r>
              <a:rPr lang="it-IT" altLang="it-IT" sz="2000" dirty="0">
                <a:solidFill>
                  <a:srgbClr val="002F6C"/>
                </a:solidFill>
                <a:latin typeface="Tahoma" pitchFamily="34" charset="0"/>
              </a:rPr>
              <a:t> Agency</a:t>
            </a:r>
          </a:p>
          <a:p>
            <a:pPr marL="0" indent="0" algn="ctr">
              <a:buNone/>
            </a:pPr>
            <a:r>
              <a:rPr lang="it-IT" altLang="it-IT" sz="2000" dirty="0">
                <a:solidFill>
                  <a:srgbClr val="002F6C"/>
                </a:solidFill>
                <a:latin typeface="Tahoma" pitchFamily="34" charset="0"/>
              </a:rPr>
              <a:t>Via del Tritone 181 – 00187 Rome, </a:t>
            </a:r>
            <a:r>
              <a:rPr lang="it-IT" altLang="it-IT" sz="2000" dirty="0" err="1">
                <a:solidFill>
                  <a:srgbClr val="002F6C"/>
                </a:solidFill>
                <a:latin typeface="Tahoma" pitchFamily="34" charset="0"/>
              </a:rPr>
              <a:t>Italy</a:t>
            </a:r>
            <a:endParaRPr lang="it-IT" altLang="it-IT" sz="2800" dirty="0">
              <a:solidFill>
                <a:srgbClr val="002F6C"/>
              </a:solidFill>
              <a:latin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32187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magine 2">
            <a:extLst>
              <a:ext uri="{FF2B5EF4-FFF2-40B4-BE49-F238E27FC236}">
                <a16:creationId xmlns:a16="http://schemas.microsoft.com/office/drawing/2014/main" id="{A806551E-CC70-4564-8F68-3C39A2249BE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1122824" cy="651049"/>
          </a:xfrm>
          <a:prstGeom prst="rect">
            <a:avLst/>
          </a:prstGeom>
        </p:spPr>
      </p:pic>
      <p:sp>
        <p:nvSpPr>
          <p:cNvPr id="4" name="CasellaDiTesto 3">
            <a:extLst>
              <a:ext uri="{FF2B5EF4-FFF2-40B4-BE49-F238E27FC236}">
                <a16:creationId xmlns:a16="http://schemas.microsoft.com/office/drawing/2014/main" id="{1FB033FE-7472-4366-8BB9-5FCC33CF54C5}"/>
              </a:ext>
            </a:extLst>
          </p:cNvPr>
          <p:cNvSpPr txBox="1"/>
          <p:nvPr/>
        </p:nvSpPr>
        <p:spPr>
          <a:xfrm>
            <a:off x="665841" y="1637340"/>
            <a:ext cx="7812316" cy="20525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20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Background </a:t>
            </a:r>
          </a:p>
          <a:p>
            <a:pPr algn="just">
              <a:lnSpc>
                <a:spcPts val="3000"/>
              </a:lnSpc>
              <a:spcAft>
                <a:spcPts val="3000"/>
              </a:spcAft>
            </a:pPr>
            <a:r>
              <a:rPr lang="en-GB" sz="20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 the light of the WHA resolution in 2019 on improving transparency in the medicines’ market, the EURIPID Executive Committee launched a survey to </a:t>
            </a:r>
            <a:r>
              <a:rPr lang="en-GB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explore feasible options to foster information exchange and cross-country collaboration </a:t>
            </a:r>
            <a:r>
              <a:rPr lang="en-GB" sz="20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 this field. </a:t>
            </a: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E636ED27-E1EC-4D68-A0CB-F8EF317F8D37}"/>
              </a:ext>
            </a:extLst>
          </p:cNvPr>
          <p:cNvSpPr txBox="1">
            <a:spLocks noChangeArrowheads="1"/>
          </p:cNvSpPr>
          <p:nvPr/>
        </p:nvSpPr>
        <p:spPr>
          <a:xfrm>
            <a:off x="542937" y="909405"/>
            <a:ext cx="7772400" cy="541890"/>
          </a:xfrm>
          <a:prstGeom prst="rect">
            <a:avLst/>
          </a:prstGeom>
        </p:spPr>
        <p:txBody>
          <a:bodyPr/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altLang="it-IT" sz="2800" b="1" dirty="0">
                <a:solidFill>
                  <a:srgbClr val="002F6C"/>
                </a:solidFill>
                <a:latin typeface="Tahoma" pitchFamily="34" charset="0"/>
                <a:ea typeface="+mn-ea"/>
                <a:cs typeface="+mn-cs"/>
              </a:rPr>
              <a:t>EURIPID survey</a:t>
            </a:r>
          </a:p>
          <a:p>
            <a:endParaRPr lang="it-IT" altLang="it-IT" sz="2800" dirty="0">
              <a:solidFill>
                <a:srgbClr val="002F6C"/>
              </a:solidFill>
              <a:latin typeface="Tahoma" pitchFamily="34" charset="0"/>
              <a:ea typeface="+mn-ea"/>
              <a:cs typeface="+mn-cs"/>
            </a:endParaRP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8AB8654D-CE7C-4302-BBD5-ADE7ACA52EE0}"/>
              </a:ext>
            </a:extLst>
          </p:cNvPr>
          <p:cNvSpPr txBox="1"/>
          <p:nvPr/>
        </p:nvSpPr>
        <p:spPr>
          <a:xfrm>
            <a:off x="665841" y="5114644"/>
            <a:ext cx="7812316" cy="1202958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342900" indent="-342900">
              <a:lnSpc>
                <a:spcPts val="3000"/>
              </a:lnSpc>
              <a:buFont typeface="Arial" panose="020B0604020202020204" pitchFamily="34" charset="0"/>
              <a:buChar char="•"/>
            </a:pPr>
            <a:r>
              <a:rPr lang="en-US" altLang="it-IT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Opened 5 March 2020 and closed 21 April 2020 </a:t>
            </a:r>
          </a:p>
          <a:p>
            <a:pPr marL="342900" indent="-342900">
              <a:lnSpc>
                <a:spcPts val="3000"/>
              </a:lnSpc>
              <a:buFont typeface="Arial" panose="020B0604020202020204" pitchFamily="34" charset="0"/>
              <a:buChar char="•"/>
            </a:pPr>
            <a:r>
              <a:rPr lang="en-US" altLang="it-IT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Addressed to competent authorities for pricing and reimbursement of pharmaceuticals in Europe.</a:t>
            </a: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FEC50B67-E7A4-4B3B-A231-CE0609164196}"/>
              </a:ext>
            </a:extLst>
          </p:cNvPr>
          <p:cNvSpPr txBox="1"/>
          <p:nvPr/>
        </p:nvSpPr>
        <p:spPr>
          <a:xfrm>
            <a:off x="665841" y="4008456"/>
            <a:ext cx="7812316" cy="813043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lnSpc>
                <a:spcPts val="3000"/>
              </a:lnSpc>
            </a:pPr>
            <a:r>
              <a:rPr lang="en-US" altLang="it-IT" dirty="0">
                <a:solidFill>
                  <a:srgbClr val="002F6C"/>
                </a:solidFill>
                <a:latin typeface="Tahoma" pitchFamily="34" charset="0"/>
              </a:rPr>
              <a:t>The survey focused on </a:t>
            </a:r>
            <a:r>
              <a:rPr lang="en-US" altLang="it-IT" dirty="0">
                <a:solidFill>
                  <a:srgbClr val="002F6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</a:rPr>
              <a:t>high-cost and on-patent medicines</a:t>
            </a:r>
            <a:r>
              <a:rPr lang="en-US" altLang="it-IT" dirty="0">
                <a:solidFill>
                  <a:srgbClr val="002F6C"/>
                </a:solidFill>
                <a:latin typeface="Tahoma" pitchFamily="34" charset="0"/>
              </a:rPr>
              <a:t>, for which the sharing of price information is potentially more relevant.</a:t>
            </a:r>
          </a:p>
        </p:txBody>
      </p:sp>
    </p:spTree>
    <p:extLst>
      <p:ext uri="{BB962C8B-B14F-4D97-AF65-F5344CB8AC3E}">
        <p14:creationId xmlns:p14="http://schemas.microsoft.com/office/powerpoint/2010/main" val="19762569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542937" y="909405"/>
            <a:ext cx="7772400" cy="541890"/>
          </a:xfrm>
          <a:prstGeom prst="rect">
            <a:avLst/>
          </a:prstGeom>
        </p:spPr>
        <p:txBody>
          <a:bodyPr/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altLang="it-IT" sz="2800" b="1" dirty="0">
                <a:solidFill>
                  <a:srgbClr val="002F6C"/>
                </a:solidFill>
                <a:latin typeface="Tahoma" pitchFamily="34" charset="0"/>
                <a:ea typeface="+mn-ea"/>
                <a:cs typeface="+mn-cs"/>
              </a:rPr>
              <a:t>EURIPID survey</a:t>
            </a: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685800" y="1803776"/>
            <a:ext cx="7772400" cy="4651612"/>
          </a:xfrm>
          <a:prstGeom prst="rect">
            <a:avLst/>
          </a:prstGeom>
        </p:spPr>
        <p:txBody>
          <a:bodyPr/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lnSpc>
                <a:spcPts val="2600"/>
              </a:lnSpc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n-US" altLang="it-IT" sz="2400" dirty="0">
                <a:solidFill>
                  <a:srgbClr val="002F6C"/>
                </a:solidFill>
                <a:latin typeface="Tahoma" pitchFamily="34" charset="0"/>
              </a:rPr>
              <a:t>Use of MEAs and public institutions involved</a:t>
            </a:r>
          </a:p>
          <a:p>
            <a:pPr marL="457200" indent="-457200">
              <a:lnSpc>
                <a:spcPts val="2600"/>
              </a:lnSpc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n-US" altLang="it-IT" sz="2400" dirty="0">
                <a:solidFill>
                  <a:srgbClr val="002F6C"/>
                </a:solidFill>
                <a:latin typeface="Tahoma" pitchFamily="34" charset="0"/>
              </a:rPr>
              <a:t>Transparency of prices and MEAs</a:t>
            </a:r>
          </a:p>
          <a:p>
            <a:pPr marL="457200" indent="-457200">
              <a:lnSpc>
                <a:spcPts val="2600"/>
              </a:lnSpc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n-US" altLang="it-IT" sz="2400" dirty="0">
                <a:solidFill>
                  <a:srgbClr val="002F6C"/>
                </a:solidFill>
                <a:latin typeface="Tahoma" pitchFamily="34" charset="0"/>
              </a:rPr>
              <a:t>Countries’ interest in sharing information with confidentiality.</a:t>
            </a:r>
          </a:p>
          <a:p>
            <a:pPr marL="457200" indent="-457200">
              <a:lnSpc>
                <a:spcPts val="2600"/>
              </a:lnSpc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n-US" altLang="it-IT" sz="2400" dirty="0">
                <a:solidFill>
                  <a:srgbClr val="002F6C"/>
                </a:solidFill>
                <a:latin typeface="Tahoma" pitchFamily="34" charset="0"/>
              </a:rPr>
              <a:t>Legal constraints for the information exchange </a:t>
            </a:r>
          </a:p>
          <a:p>
            <a:pPr marL="457200" indent="-457200">
              <a:lnSpc>
                <a:spcPts val="2600"/>
              </a:lnSpc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n-US" altLang="it-IT" sz="2400" dirty="0">
                <a:solidFill>
                  <a:srgbClr val="002F6C"/>
                </a:solidFill>
                <a:latin typeface="Tahoma" pitchFamily="34" charset="0"/>
              </a:rPr>
              <a:t>General information on MEAs in place</a:t>
            </a:r>
          </a:p>
          <a:p>
            <a:pPr marL="457200" indent="-457200">
              <a:lnSpc>
                <a:spcPts val="2600"/>
              </a:lnSpc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n-US" altLang="it-IT" sz="2400" dirty="0">
                <a:solidFill>
                  <a:srgbClr val="002F6C"/>
                </a:solidFill>
                <a:latin typeface="Tahoma" pitchFamily="34" charset="0"/>
              </a:rPr>
              <a:t>Exchange of information on MEAs through EURIPID</a:t>
            </a:r>
          </a:p>
        </p:txBody>
      </p:sp>
      <p:pic>
        <p:nvPicPr>
          <p:cNvPr id="6" name="Immagine 5">
            <a:extLst>
              <a:ext uri="{FF2B5EF4-FFF2-40B4-BE49-F238E27FC236}">
                <a16:creationId xmlns:a16="http://schemas.microsoft.com/office/drawing/2014/main" id="{2E7B42C2-F74B-41F4-A186-8AC1E3932D9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122824" cy="6510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82410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542937" y="909405"/>
            <a:ext cx="7772400" cy="541890"/>
          </a:xfrm>
          <a:prstGeom prst="rect">
            <a:avLst/>
          </a:prstGeom>
        </p:spPr>
        <p:txBody>
          <a:bodyPr/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altLang="it-IT" sz="2800" b="1" dirty="0">
                <a:solidFill>
                  <a:srgbClr val="002F6C"/>
                </a:solidFill>
                <a:latin typeface="Tahoma" pitchFamily="34" charset="0"/>
                <a:ea typeface="+mn-ea"/>
                <a:cs typeface="+mn-cs"/>
              </a:rPr>
              <a:t>Survey coverage</a:t>
            </a:r>
          </a:p>
        </p:txBody>
      </p:sp>
      <p:pic>
        <p:nvPicPr>
          <p:cNvPr id="6" name="Immagine 5">
            <a:extLst>
              <a:ext uri="{FF2B5EF4-FFF2-40B4-BE49-F238E27FC236}">
                <a16:creationId xmlns:a16="http://schemas.microsoft.com/office/drawing/2014/main" id="{2E7B42C2-F74B-41F4-A186-8AC1E3932D9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122824" cy="651049"/>
          </a:xfrm>
          <a:prstGeom prst="rect">
            <a:avLst/>
          </a:prstGeom>
        </p:spPr>
      </p:pic>
      <p:graphicFrame>
        <p:nvGraphicFramePr>
          <p:cNvPr id="9" name="Tabella 8">
            <a:extLst>
              <a:ext uri="{FF2B5EF4-FFF2-40B4-BE49-F238E27FC236}">
                <a16:creationId xmlns:a16="http://schemas.microsoft.com/office/drawing/2014/main" id="{AAA94049-677F-49A0-B57A-362E51D47FF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27980975"/>
              </p:ext>
            </p:extLst>
          </p:nvPr>
        </p:nvGraphicFramePr>
        <p:xfrm>
          <a:off x="786224" y="3650513"/>
          <a:ext cx="7772398" cy="914400"/>
        </p:xfrm>
        <a:graphic>
          <a:graphicData uri="http://schemas.openxmlformats.org/drawingml/2006/table">
            <a:tbl>
              <a:tblPr>
                <a:tableStyleId>{B301B821-A1FF-4177-AEE7-76D212191A09}</a:tableStyleId>
              </a:tblPr>
              <a:tblGrid>
                <a:gridCol w="2374996">
                  <a:extLst>
                    <a:ext uri="{9D8B030D-6E8A-4147-A177-3AD203B41FA5}">
                      <a16:colId xmlns:a16="http://schemas.microsoft.com/office/drawing/2014/main" val="3827775169"/>
                    </a:ext>
                  </a:extLst>
                </a:gridCol>
                <a:gridCol w="3590732">
                  <a:extLst>
                    <a:ext uri="{9D8B030D-6E8A-4147-A177-3AD203B41FA5}">
                      <a16:colId xmlns:a16="http://schemas.microsoft.com/office/drawing/2014/main" val="1007628133"/>
                    </a:ext>
                  </a:extLst>
                </a:gridCol>
                <a:gridCol w="697061">
                  <a:extLst>
                    <a:ext uri="{9D8B030D-6E8A-4147-A177-3AD203B41FA5}">
                      <a16:colId xmlns:a16="http://schemas.microsoft.com/office/drawing/2014/main" val="2939184556"/>
                    </a:ext>
                  </a:extLst>
                </a:gridCol>
                <a:gridCol w="1109609">
                  <a:extLst>
                    <a:ext uri="{9D8B030D-6E8A-4147-A177-3AD203B41FA5}">
                      <a16:colId xmlns:a16="http://schemas.microsoft.com/office/drawing/2014/main" val="3133003201"/>
                    </a:ext>
                  </a:extLst>
                </a:gridCol>
              </a:tblGrid>
              <a:tr h="315848">
                <a:tc rowSpan="2">
                  <a:txBody>
                    <a:bodyPr/>
                    <a:lstStyle/>
                    <a:p>
                      <a:pPr algn="ctr" rtl="0" fontAlgn="b"/>
                      <a:r>
                        <a:rPr lang="it-IT" sz="1800" b="0" kern="1200" dirty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Survey coverage</a:t>
                      </a:r>
                    </a:p>
                    <a:p>
                      <a:pPr algn="ctr" rtl="0" fontAlgn="b"/>
                      <a:r>
                        <a:rPr lang="it-IT" sz="1800" b="0" kern="1200" dirty="0" err="1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European</a:t>
                      </a:r>
                      <a:r>
                        <a:rPr lang="it-IT" sz="1800" b="0" kern="1200" dirty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Union</a:t>
                      </a:r>
                    </a:p>
                  </a:txBody>
                  <a:tcPr marL="45720" marR="4572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it-IT" sz="1600" kern="1200" dirty="0">
                          <a:solidFill>
                            <a:srgbClr val="00206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No. of </a:t>
                      </a:r>
                      <a:r>
                        <a:rPr lang="it-IT" sz="1600" kern="1200" dirty="0" err="1">
                          <a:solidFill>
                            <a:srgbClr val="00206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respondents</a:t>
                      </a:r>
                      <a:r>
                        <a:rPr lang="it-IT" sz="1600" kern="1200" dirty="0">
                          <a:solidFill>
                            <a:srgbClr val="00206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from EU </a:t>
                      </a:r>
                      <a:r>
                        <a:rPr lang="it-IT" sz="1600" kern="1200" dirty="0" err="1">
                          <a:solidFill>
                            <a:srgbClr val="00206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Member</a:t>
                      </a:r>
                      <a:r>
                        <a:rPr lang="it-IT" sz="1600" kern="1200" dirty="0">
                          <a:solidFill>
                            <a:srgbClr val="00206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States</a:t>
                      </a: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600" kern="1200" dirty="0">
                          <a:solidFill>
                            <a:srgbClr val="00206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19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600" b="1" kern="1200" dirty="0">
                          <a:solidFill>
                            <a:srgbClr val="00206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70,37%</a:t>
                      </a:r>
                    </a:p>
                  </a:txBody>
                  <a:tcPr marL="45720" marR="4572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98093"/>
                  </a:ext>
                </a:extLst>
              </a:tr>
              <a:tr h="289405">
                <a:tc vMerge="1">
                  <a:txBody>
                    <a:bodyPr/>
                    <a:lstStyle/>
                    <a:p>
                      <a:pPr algn="l" rtl="0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44" marR="7144" marT="7144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600" kern="1200" dirty="0">
                          <a:solidFill>
                            <a:srgbClr val="00206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Total no. of EU Member States</a:t>
                      </a: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600" kern="1200" dirty="0">
                          <a:solidFill>
                            <a:srgbClr val="00206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27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it-IT" sz="1600" kern="1200" dirty="0">
                          <a:solidFill>
                            <a:srgbClr val="00206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100,00%</a:t>
                      </a: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:a16="http://schemas.microsoft.com/office/drawing/2014/main" val="2367484662"/>
                  </a:ext>
                </a:extLst>
              </a:tr>
            </a:tbl>
          </a:graphicData>
        </a:graphic>
      </p:graphicFrame>
      <p:graphicFrame>
        <p:nvGraphicFramePr>
          <p:cNvPr id="10" name="Tabella 9">
            <a:extLst>
              <a:ext uri="{FF2B5EF4-FFF2-40B4-BE49-F238E27FC236}">
                <a16:creationId xmlns:a16="http://schemas.microsoft.com/office/drawing/2014/main" id="{CFFF88AC-9667-4B4C-B550-BA1120D841F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073828"/>
              </p:ext>
            </p:extLst>
          </p:nvPr>
        </p:nvGraphicFramePr>
        <p:xfrm>
          <a:off x="786222" y="4967928"/>
          <a:ext cx="7772399" cy="1158240"/>
        </p:xfrm>
        <a:graphic>
          <a:graphicData uri="http://schemas.openxmlformats.org/drawingml/2006/table">
            <a:tbl>
              <a:tblPr>
                <a:tableStyleId>{B301B821-A1FF-4177-AEE7-76D212191A09}</a:tableStyleId>
              </a:tblPr>
              <a:tblGrid>
                <a:gridCol w="2359068">
                  <a:extLst>
                    <a:ext uri="{9D8B030D-6E8A-4147-A177-3AD203B41FA5}">
                      <a16:colId xmlns:a16="http://schemas.microsoft.com/office/drawing/2014/main" val="1287362378"/>
                    </a:ext>
                  </a:extLst>
                </a:gridCol>
                <a:gridCol w="3581237">
                  <a:extLst>
                    <a:ext uri="{9D8B030D-6E8A-4147-A177-3AD203B41FA5}">
                      <a16:colId xmlns:a16="http://schemas.microsoft.com/office/drawing/2014/main" val="1534495774"/>
                    </a:ext>
                  </a:extLst>
                </a:gridCol>
                <a:gridCol w="706872">
                  <a:extLst>
                    <a:ext uri="{9D8B030D-6E8A-4147-A177-3AD203B41FA5}">
                      <a16:colId xmlns:a16="http://schemas.microsoft.com/office/drawing/2014/main" val="1772057093"/>
                    </a:ext>
                  </a:extLst>
                </a:gridCol>
                <a:gridCol w="1125222">
                  <a:extLst>
                    <a:ext uri="{9D8B030D-6E8A-4147-A177-3AD203B41FA5}">
                      <a16:colId xmlns:a16="http://schemas.microsoft.com/office/drawing/2014/main" val="2915914191"/>
                    </a:ext>
                  </a:extLst>
                </a:gridCol>
              </a:tblGrid>
              <a:tr h="0">
                <a:tc rowSpan="2"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kern="1200" dirty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Survey coverage </a:t>
                      </a:r>
                    </a:p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kern="1200" dirty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EURIPID Collaboration</a:t>
                      </a:r>
                    </a:p>
                  </a:txBody>
                  <a:tcPr marL="45720" marR="4572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kern="1200" dirty="0">
                          <a:solidFill>
                            <a:srgbClr val="00206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No. of </a:t>
                      </a:r>
                      <a:r>
                        <a:rPr lang="it-IT" sz="1600" kern="1200" dirty="0" err="1">
                          <a:solidFill>
                            <a:srgbClr val="00206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respondents</a:t>
                      </a:r>
                      <a:r>
                        <a:rPr lang="it-IT" sz="1600" kern="1200" dirty="0">
                          <a:solidFill>
                            <a:srgbClr val="00206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in the EURIPID </a:t>
                      </a:r>
                      <a:r>
                        <a:rPr lang="it-IT" sz="1600" kern="1200" dirty="0" err="1">
                          <a:solidFill>
                            <a:srgbClr val="00206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Coll</a:t>
                      </a:r>
                      <a:r>
                        <a:rPr lang="it-IT" sz="1600" kern="1200" dirty="0">
                          <a:solidFill>
                            <a:srgbClr val="00206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.</a:t>
                      </a: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marL="0" algn="r" defTabSz="457200" rtl="0" eaLnBrk="1" fontAlgn="b" latinLnBrk="0" hangingPunct="1"/>
                      <a:r>
                        <a:rPr lang="it-IT" sz="1600" kern="1200" dirty="0">
                          <a:solidFill>
                            <a:srgbClr val="00206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20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marL="0" algn="r" defTabSz="457200" rtl="0" eaLnBrk="1" fontAlgn="b" latinLnBrk="0" hangingPunct="1"/>
                      <a:r>
                        <a:rPr lang="it-IT" sz="1600" b="1" kern="1200" dirty="0">
                          <a:solidFill>
                            <a:srgbClr val="00206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76,92%</a:t>
                      </a:r>
                    </a:p>
                  </a:txBody>
                  <a:tcPr marL="45720" marR="4572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0765000"/>
                  </a:ext>
                </a:extLst>
              </a:tr>
              <a:tr h="315848">
                <a:tc vMerge="1">
                  <a:txBody>
                    <a:bodyPr/>
                    <a:lstStyle/>
                    <a:p>
                      <a:pPr algn="l" rtl="0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44" marR="7144" marT="7144" marB="0" anchor="b"/>
                </a:tc>
                <a:tc>
                  <a:txBody>
                    <a:bodyPr/>
                    <a:lstStyle/>
                    <a:p>
                      <a:pPr marL="0" algn="l" defTabSz="457200" rtl="0" eaLnBrk="1" fontAlgn="b" latinLnBrk="0" hangingPunct="1"/>
                      <a:r>
                        <a:rPr lang="en-US" sz="1600" kern="1200" dirty="0">
                          <a:solidFill>
                            <a:srgbClr val="00206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Total no. of countries in the EURIPID Coll. </a:t>
                      </a: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marL="0" algn="r" defTabSz="457200" rtl="0" eaLnBrk="1" fontAlgn="b" latinLnBrk="0" hangingPunct="1"/>
                      <a:r>
                        <a:rPr lang="it-IT" sz="1600" kern="1200" dirty="0">
                          <a:solidFill>
                            <a:srgbClr val="00206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26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marL="0" algn="r" defTabSz="457200" rtl="0" eaLnBrk="1" fontAlgn="b" latinLnBrk="0" hangingPunct="1"/>
                      <a:r>
                        <a:rPr lang="it-IT" sz="1600" kern="1200" dirty="0">
                          <a:solidFill>
                            <a:srgbClr val="00206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100,00%</a:t>
                      </a: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:a16="http://schemas.microsoft.com/office/drawing/2014/main" val="3398641748"/>
                  </a:ext>
                </a:extLst>
              </a:tr>
            </a:tbl>
          </a:graphicData>
        </a:graphic>
      </p:graphicFrame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93A87813-E9E1-49EA-ADD7-983F819ABC01}"/>
              </a:ext>
            </a:extLst>
          </p:cNvPr>
          <p:cNvSpPr txBox="1"/>
          <p:nvPr/>
        </p:nvSpPr>
        <p:spPr>
          <a:xfrm>
            <a:off x="786224" y="1642715"/>
            <a:ext cx="7812316" cy="1582484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lnSpc>
                <a:spcPts val="3000"/>
              </a:lnSpc>
            </a:pPr>
            <a:r>
              <a:rPr lang="en-US" altLang="it-IT" sz="20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22 Countries participated in the survey</a:t>
            </a:r>
            <a:r>
              <a:rPr lang="en-US" altLang="it-IT" sz="20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</a:t>
            </a:r>
          </a:p>
          <a:p>
            <a:pPr>
              <a:lnSpc>
                <a:spcPts val="3000"/>
              </a:lnSpc>
            </a:pPr>
            <a:r>
              <a:rPr lang="en-US" altLang="it-IT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Austria, Belgium, Bulgaria, Czech Republic, Denmark, Estonia, Finland, France, Hungary, Ireland, Italy, Latvia, Lithuania, Malta, Norway, Poland, Portugal, Romania, Slovenia, Sweden, Switzerland, United Kingdom.</a:t>
            </a:r>
          </a:p>
        </p:txBody>
      </p:sp>
    </p:spTree>
    <p:extLst>
      <p:ext uri="{BB962C8B-B14F-4D97-AF65-F5344CB8AC3E}">
        <p14:creationId xmlns:p14="http://schemas.microsoft.com/office/powerpoint/2010/main" val="21471542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437322" y="909405"/>
            <a:ext cx="8401877" cy="541890"/>
          </a:xfrm>
          <a:prstGeom prst="rect">
            <a:avLst/>
          </a:prstGeom>
        </p:spPr>
        <p:txBody>
          <a:bodyPr/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altLang="it-IT" sz="2800" b="1" dirty="0">
                <a:solidFill>
                  <a:srgbClr val="002F6C"/>
                </a:solidFill>
                <a:latin typeface="Tahoma" pitchFamily="34" charset="0"/>
                <a:ea typeface="+mn-ea"/>
                <a:cs typeface="+mn-cs"/>
              </a:rPr>
              <a:t>Use of </a:t>
            </a:r>
            <a:r>
              <a:rPr lang="it-IT" altLang="it-IT" sz="2800" b="1" dirty="0" err="1">
                <a:solidFill>
                  <a:srgbClr val="002F6C"/>
                </a:solidFill>
                <a:latin typeface="Tahoma" pitchFamily="34" charset="0"/>
                <a:ea typeface="+mn-ea"/>
                <a:cs typeface="+mn-cs"/>
              </a:rPr>
              <a:t>Managed</a:t>
            </a:r>
            <a:r>
              <a:rPr lang="it-IT" altLang="it-IT" sz="2800" b="1" dirty="0">
                <a:solidFill>
                  <a:srgbClr val="002F6C"/>
                </a:solidFill>
                <a:latin typeface="Tahoma" pitchFamily="34" charset="0"/>
                <a:ea typeface="+mn-ea"/>
                <a:cs typeface="+mn-cs"/>
              </a:rPr>
              <a:t> Entry Agreements</a:t>
            </a:r>
          </a:p>
        </p:txBody>
      </p:sp>
      <p:pic>
        <p:nvPicPr>
          <p:cNvPr id="6" name="Immagine 5">
            <a:extLst>
              <a:ext uri="{FF2B5EF4-FFF2-40B4-BE49-F238E27FC236}">
                <a16:creationId xmlns:a16="http://schemas.microsoft.com/office/drawing/2014/main" id="{2E7B42C2-F74B-41F4-A186-8AC1E3932D9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122824" cy="651049"/>
          </a:xfrm>
          <a:prstGeom prst="rect">
            <a:avLst/>
          </a:prstGeom>
        </p:spPr>
      </p:pic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93A87813-E9E1-49EA-ADD7-983F819ABC01}"/>
              </a:ext>
            </a:extLst>
          </p:cNvPr>
          <p:cNvSpPr txBox="1"/>
          <p:nvPr/>
        </p:nvSpPr>
        <p:spPr>
          <a:xfrm>
            <a:off x="786224" y="1642715"/>
            <a:ext cx="7812316" cy="818237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>
              <a:lnSpc>
                <a:spcPts val="3000"/>
              </a:lnSpc>
            </a:pPr>
            <a:r>
              <a:rPr lang="en-US" altLang="it-IT" sz="20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100% of respondents reported on the use of confidential agreements in their countries, although with a different extent.</a:t>
            </a: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48405A7C-E724-4225-B07F-6E0314B3C2B4}"/>
              </a:ext>
            </a:extLst>
          </p:cNvPr>
          <p:cNvSpPr txBox="1"/>
          <p:nvPr/>
        </p:nvSpPr>
        <p:spPr>
          <a:xfrm>
            <a:off x="786224" y="2652372"/>
            <a:ext cx="7812316" cy="818237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>
              <a:lnSpc>
                <a:spcPts val="3000"/>
              </a:lnSpc>
            </a:pPr>
            <a:r>
              <a:rPr lang="en-US" altLang="it-IT" sz="20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45% of them are not directly involved in the signature of confidential agreements.</a:t>
            </a:r>
            <a:endParaRPr lang="en-US" altLang="it-IT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aphicFrame>
        <p:nvGraphicFramePr>
          <p:cNvPr id="8" name="Grafico 7">
            <a:extLst>
              <a:ext uri="{FF2B5EF4-FFF2-40B4-BE49-F238E27FC236}">
                <a16:creationId xmlns:a16="http://schemas.microsoft.com/office/drawing/2014/main" id="{510C66DC-5ECA-43AF-BC3D-A8F3A52D58D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91740588"/>
              </p:ext>
            </p:extLst>
          </p:nvPr>
        </p:nvGraphicFramePr>
        <p:xfrm>
          <a:off x="1066800" y="3811369"/>
          <a:ext cx="7010399" cy="280783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5633608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291548" y="804052"/>
            <a:ext cx="8852451" cy="541890"/>
          </a:xfrm>
          <a:prstGeom prst="rect">
            <a:avLst/>
          </a:prstGeom>
        </p:spPr>
        <p:txBody>
          <a:bodyPr/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b="1" dirty="0">
                <a:solidFill>
                  <a:srgbClr val="002F6C"/>
                </a:solidFill>
                <a:latin typeface="Tahoma" pitchFamily="34" charset="0"/>
              </a:rPr>
              <a:t>Types of bodies involved </a:t>
            </a:r>
          </a:p>
          <a:p>
            <a:r>
              <a:rPr lang="en-US" sz="2800" b="1" dirty="0">
                <a:solidFill>
                  <a:srgbClr val="002F6C"/>
                </a:solidFill>
                <a:latin typeface="Tahoma" pitchFamily="34" charset="0"/>
              </a:rPr>
              <a:t>in confidential agreements (no.= 22)</a:t>
            </a:r>
          </a:p>
          <a:p>
            <a:endParaRPr lang="en-US" sz="2800" dirty="0">
              <a:solidFill>
                <a:srgbClr val="002F6C"/>
              </a:solidFill>
              <a:latin typeface="Tahoma" pitchFamily="34" charset="0"/>
            </a:endParaRPr>
          </a:p>
          <a:p>
            <a:endParaRPr lang="it-IT" sz="2800" dirty="0">
              <a:solidFill>
                <a:srgbClr val="002F6C"/>
              </a:solidFill>
              <a:latin typeface="Tahoma" pitchFamily="34" charset="0"/>
            </a:endParaRPr>
          </a:p>
        </p:txBody>
      </p:sp>
      <p:pic>
        <p:nvPicPr>
          <p:cNvPr id="6" name="Immagine 5">
            <a:extLst>
              <a:ext uri="{FF2B5EF4-FFF2-40B4-BE49-F238E27FC236}">
                <a16:creationId xmlns:a16="http://schemas.microsoft.com/office/drawing/2014/main" id="{2E7B42C2-F74B-41F4-A186-8AC1E3932D9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122824" cy="651049"/>
          </a:xfrm>
          <a:prstGeom prst="rect">
            <a:avLst/>
          </a:prstGeom>
        </p:spPr>
      </p:pic>
      <p:graphicFrame>
        <p:nvGraphicFramePr>
          <p:cNvPr id="5" name="Grafico 4">
            <a:extLst>
              <a:ext uri="{FF2B5EF4-FFF2-40B4-BE49-F238E27FC236}">
                <a16:creationId xmlns:a16="http://schemas.microsoft.com/office/drawing/2014/main" id="{22EFA003-2F31-4677-A463-31AA98587EBA}"/>
              </a:ext>
            </a:extLst>
          </p:cNvPr>
          <p:cNvGraphicFramePr>
            <a:graphicFrameLocks/>
          </p:cNvGraphicFramePr>
          <p:nvPr/>
        </p:nvGraphicFramePr>
        <p:xfrm>
          <a:off x="763524" y="2040835"/>
          <a:ext cx="7616952" cy="44086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0470143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542937" y="909405"/>
            <a:ext cx="7772400" cy="541890"/>
          </a:xfrm>
          <a:prstGeom prst="rect">
            <a:avLst/>
          </a:prstGeom>
        </p:spPr>
        <p:txBody>
          <a:bodyPr/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b="1" dirty="0">
                <a:solidFill>
                  <a:srgbClr val="002F6C"/>
                </a:solidFill>
                <a:latin typeface="Tahoma" pitchFamily="34" charset="0"/>
              </a:rPr>
              <a:t>Transparency of MEAs</a:t>
            </a:r>
          </a:p>
          <a:p>
            <a:endParaRPr lang="it-IT" sz="2800" dirty="0">
              <a:solidFill>
                <a:srgbClr val="002F6C"/>
              </a:solidFill>
              <a:latin typeface="Tahoma" pitchFamily="34" charset="0"/>
            </a:endParaRPr>
          </a:p>
        </p:txBody>
      </p:sp>
      <p:pic>
        <p:nvPicPr>
          <p:cNvPr id="6" name="Immagine 5">
            <a:extLst>
              <a:ext uri="{FF2B5EF4-FFF2-40B4-BE49-F238E27FC236}">
                <a16:creationId xmlns:a16="http://schemas.microsoft.com/office/drawing/2014/main" id="{2E7B42C2-F74B-41F4-A186-8AC1E3932D9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122824" cy="651049"/>
          </a:xfrm>
          <a:prstGeom prst="rect">
            <a:avLst/>
          </a:prstGeom>
        </p:spPr>
      </p:pic>
      <p:graphicFrame>
        <p:nvGraphicFramePr>
          <p:cNvPr id="8" name="Tabella 7">
            <a:extLst>
              <a:ext uri="{FF2B5EF4-FFF2-40B4-BE49-F238E27FC236}">
                <a16:creationId xmlns:a16="http://schemas.microsoft.com/office/drawing/2014/main" id="{AE3C8F08-F45B-48FA-AA72-2AFFD34ED18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5324291"/>
              </p:ext>
            </p:extLst>
          </p:nvPr>
        </p:nvGraphicFramePr>
        <p:xfrm>
          <a:off x="561412" y="3138727"/>
          <a:ext cx="7893270" cy="2590800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3375157">
                  <a:extLst>
                    <a:ext uri="{9D8B030D-6E8A-4147-A177-3AD203B41FA5}">
                      <a16:colId xmlns:a16="http://schemas.microsoft.com/office/drawing/2014/main" val="2944346839"/>
                    </a:ext>
                  </a:extLst>
                </a:gridCol>
                <a:gridCol w="542441">
                  <a:extLst>
                    <a:ext uri="{9D8B030D-6E8A-4147-A177-3AD203B41FA5}">
                      <a16:colId xmlns:a16="http://schemas.microsoft.com/office/drawing/2014/main" val="3010427734"/>
                    </a:ext>
                  </a:extLst>
                </a:gridCol>
                <a:gridCol w="3975672">
                  <a:extLst>
                    <a:ext uri="{9D8B030D-6E8A-4147-A177-3AD203B41FA5}">
                      <a16:colId xmlns:a16="http://schemas.microsoft.com/office/drawing/2014/main" val="3396010184"/>
                    </a:ext>
                  </a:extLst>
                </a:gridCol>
              </a:tblGrid>
              <a:tr h="120749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Information on </a:t>
                      </a:r>
                      <a:r>
                        <a:rPr lang="it-IT" sz="1400" u="none" strike="noStrike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MEAs</a:t>
                      </a:r>
                      <a:endParaRPr lang="it-IT" sz="1400" b="1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n.</a:t>
                      </a:r>
                      <a:endParaRPr lang="it-IT" sz="1400" b="1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Countries</a:t>
                      </a:r>
                      <a:endParaRPr lang="it-IT" sz="1400" b="1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3371517"/>
                  </a:ext>
                </a:extLst>
              </a:tr>
              <a:tr h="528508">
                <a:tc>
                  <a:txBody>
                    <a:bodyPr/>
                    <a:lstStyle/>
                    <a:p>
                      <a:pPr algn="l" fontAlgn="ctr"/>
                      <a:r>
                        <a:rPr lang="it-IT" sz="1400" u="none" strike="noStrike" dirty="0" err="1">
                          <a:solidFill>
                            <a:srgbClr val="00206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Not</a:t>
                      </a:r>
                      <a:r>
                        <a:rPr lang="it-IT" sz="1400" u="none" strike="noStrike" dirty="0">
                          <a:solidFill>
                            <a:srgbClr val="00206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it-IT" sz="1400" u="none" strike="noStrike" dirty="0" err="1">
                          <a:solidFill>
                            <a:srgbClr val="00206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published</a:t>
                      </a:r>
                      <a:endParaRPr lang="it-IT" sz="1400" b="1" i="0" u="none" strike="noStrike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u="none" strike="noStrike" dirty="0">
                          <a:solidFill>
                            <a:srgbClr val="00206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12</a:t>
                      </a:r>
                      <a:endParaRPr lang="it-IT" sz="1400" b="0" i="0" u="none" strike="noStrike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400" u="none" strike="noStrike" dirty="0" err="1">
                          <a:solidFill>
                            <a:srgbClr val="00206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Ireland</a:t>
                      </a:r>
                      <a:r>
                        <a:rPr lang="it-IT" sz="1400" u="none" strike="noStrike" dirty="0">
                          <a:solidFill>
                            <a:srgbClr val="00206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, Lithuania, </a:t>
                      </a:r>
                      <a:r>
                        <a:rPr lang="it-IT" sz="1400" u="none" strike="noStrike" dirty="0" err="1">
                          <a:solidFill>
                            <a:srgbClr val="00206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Denmark</a:t>
                      </a:r>
                      <a:r>
                        <a:rPr lang="it-IT" sz="1400" u="none" strike="noStrike" dirty="0">
                          <a:solidFill>
                            <a:srgbClr val="00206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, Slovenia, France, Latvia, Malta, Bulgaria, </a:t>
                      </a:r>
                      <a:r>
                        <a:rPr lang="it-IT" sz="1400" u="none" strike="noStrike" dirty="0" err="1">
                          <a:solidFill>
                            <a:srgbClr val="00206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Switzerland</a:t>
                      </a:r>
                      <a:r>
                        <a:rPr lang="it-IT" sz="1400" u="none" strike="noStrike" dirty="0">
                          <a:solidFill>
                            <a:srgbClr val="00206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, Romania, Poland, Estonia.</a:t>
                      </a:r>
                      <a:endParaRPr lang="it-IT" sz="1400" b="0" i="0" u="none" strike="noStrike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09944188"/>
                  </a:ext>
                </a:extLst>
              </a:tr>
              <a:tr h="52850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u="none" strike="noStrike" dirty="0">
                          <a:solidFill>
                            <a:srgbClr val="00206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Not published, but some information on MEAs can be given to third parties upon request.</a:t>
                      </a:r>
                      <a:endParaRPr lang="en-US" sz="1400" b="1" i="0" u="none" strike="noStrike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u="none" strike="noStrike" dirty="0">
                          <a:solidFill>
                            <a:srgbClr val="00206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3</a:t>
                      </a:r>
                      <a:endParaRPr lang="it-IT" sz="1400" b="0" i="0" u="none" strike="noStrike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400" u="none" strike="noStrike" dirty="0" err="1">
                          <a:solidFill>
                            <a:srgbClr val="00206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Czech</a:t>
                      </a:r>
                      <a:r>
                        <a:rPr lang="it-IT" sz="1400" u="none" strike="noStrike" dirty="0">
                          <a:solidFill>
                            <a:srgbClr val="00206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Republic*; </a:t>
                      </a:r>
                      <a:r>
                        <a:rPr lang="it-IT" sz="1400" u="none" strike="noStrike" dirty="0" err="1">
                          <a:solidFill>
                            <a:srgbClr val="00206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Belgium</a:t>
                      </a:r>
                      <a:r>
                        <a:rPr lang="it-IT" sz="1400" u="none" strike="noStrike" dirty="0">
                          <a:solidFill>
                            <a:srgbClr val="00206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; Portugal</a:t>
                      </a:r>
                      <a:endParaRPr lang="it-IT" sz="1400" b="0" i="0" u="none" strike="noStrike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581909183"/>
                  </a:ext>
                </a:extLst>
              </a:tr>
              <a:tr h="37436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u="none" strike="noStrike" dirty="0">
                          <a:solidFill>
                            <a:srgbClr val="00206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Published in native language </a:t>
                      </a:r>
                      <a:endParaRPr lang="en-US" sz="1400" b="1" i="0" u="none" strike="noStrike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 dirty="0">
                          <a:solidFill>
                            <a:srgbClr val="00206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6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400" u="none" strike="noStrike" dirty="0" err="1">
                          <a:solidFill>
                            <a:srgbClr val="00206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Hungary</a:t>
                      </a:r>
                      <a:r>
                        <a:rPr lang="it-IT" sz="1400" u="none" strike="noStrike" dirty="0">
                          <a:solidFill>
                            <a:srgbClr val="00206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; </a:t>
                      </a:r>
                      <a:r>
                        <a:rPr lang="it-IT" sz="1400" u="none" strike="noStrike" dirty="0" err="1">
                          <a:solidFill>
                            <a:srgbClr val="00206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Finland</a:t>
                      </a:r>
                      <a:r>
                        <a:rPr lang="it-IT" sz="1400" u="none" strike="noStrike" dirty="0">
                          <a:solidFill>
                            <a:srgbClr val="00206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*; </a:t>
                      </a:r>
                      <a:r>
                        <a:rPr lang="it-IT" sz="1400" u="none" strike="noStrike" dirty="0" err="1">
                          <a:solidFill>
                            <a:srgbClr val="00206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Norway</a:t>
                      </a:r>
                      <a:r>
                        <a:rPr lang="it-IT" sz="1400" u="none" strike="noStrike" dirty="0">
                          <a:solidFill>
                            <a:srgbClr val="00206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; </a:t>
                      </a:r>
                      <a:r>
                        <a:rPr lang="it-IT" sz="1400" u="none" strike="noStrike" dirty="0" err="1">
                          <a:solidFill>
                            <a:srgbClr val="00206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Sweden</a:t>
                      </a:r>
                      <a:r>
                        <a:rPr lang="it-IT" sz="1400" u="none" strike="noStrike" dirty="0">
                          <a:solidFill>
                            <a:srgbClr val="00206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*; </a:t>
                      </a:r>
                      <a:r>
                        <a:rPr lang="it-IT" sz="1400" u="none" strike="noStrike" dirty="0" err="1">
                          <a:solidFill>
                            <a:srgbClr val="00206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Italy</a:t>
                      </a:r>
                      <a:r>
                        <a:rPr lang="it-IT" sz="1400" u="none" strike="noStrike" dirty="0">
                          <a:solidFill>
                            <a:srgbClr val="00206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; Austria.</a:t>
                      </a:r>
                      <a:endParaRPr lang="it-IT" sz="1400" b="0" i="0" u="none" strike="noStrike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42950254"/>
                  </a:ext>
                </a:extLst>
              </a:tr>
              <a:tr h="220212">
                <a:tc>
                  <a:txBody>
                    <a:bodyPr/>
                    <a:lstStyle/>
                    <a:p>
                      <a:pPr marL="0" marR="0" lvl="0" indent="0" algn="l" defTabSz="4572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u="none" strike="noStrike" dirty="0">
                          <a:solidFill>
                            <a:srgbClr val="00206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Published in English</a:t>
                      </a:r>
                      <a:endParaRPr lang="en-US" sz="1400" b="1" i="0" u="none" strike="noStrike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u="none" strike="noStrike" dirty="0">
                          <a:solidFill>
                            <a:srgbClr val="00206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</a:t>
                      </a:r>
                      <a:endParaRPr lang="it-IT" sz="1400" b="0" i="0" u="none" strike="noStrike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400" u="none" strike="noStrike" dirty="0">
                          <a:solidFill>
                            <a:srgbClr val="00206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UK, </a:t>
                      </a:r>
                      <a:r>
                        <a:rPr lang="it-IT" sz="1400" u="none" strike="noStrike" dirty="0" err="1">
                          <a:solidFill>
                            <a:srgbClr val="00206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Norway</a:t>
                      </a:r>
                      <a:r>
                        <a:rPr lang="it-IT" sz="1400" u="none" strike="noStrike" dirty="0">
                          <a:solidFill>
                            <a:srgbClr val="00206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.</a:t>
                      </a:r>
                      <a:endParaRPr lang="it-IT" sz="1400" b="0" i="0" u="none" strike="noStrike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298911657"/>
                  </a:ext>
                </a:extLst>
              </a:tr>
            </a:tbl>
          </a:graphicData>
        </a:graphic>
      </p:graphicFrame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D6080739-7766-49CA-A73F-7A86ACC8D5FB}"/>
              </a:ext>
            </a:extLst>
          </p:cNvPr>
          <p:cNvSpPr txBox="1"/>
          <p:nvPr/>
        </p:nvSpPr>
        <p:spPr>
          <a:xfrm>
            <a:off x="345642" y="5948595"/>
            <a:ext cx="8399708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* Only information about the existence of </a:t>
            </a:r>
            <a:r>
              <a:rPr lang="en-US" sz="1200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MEAs.</a:t>
            </a:r>
            <a:endParaRPr lang="it-IT" sz="140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en-GB" sz="140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1184BADA-5102-46B6-93EE-577E884C96F2}"/>
              </a:ext>
            </a:extLst>
          </p:cNvPr>
          <p:cNvSpPr txBox="1"/>
          <p:nvPr/>
        </p:nvSpPr>
        <p:spPr>
          <a:xfrm>
            <a:off x="987006" y="1670363"/>
            <a:ext cx="6884261" cy="1202958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lvl="0" algn="ctr">
              <a:lnSpc>
                <a:spcPts val="3000"/>
              </a:lnSpc>
            </a:pPr>
            <a:r>
              <a:rPr lang="en-GB" sz="20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Transparency of MEAs resulted to be very limited in most countries, especially where also the list of products with MEAs is considered confidential.</a:t>
            </a:r>
            <a:endParaRPr lang="it-IT" sz="200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09653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542937" y="909405"/>
            <a:ext cx="7772400" cy="541890"/>
          </a:xfrm>
          <a:prstGeom prst="rect">
            <a:avLst/>
          </a:prstGeom>
        </p:spPr>
        <p:txBody>
          <a:bodyPr/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b="1" dirty="0">
                <a:solidFill>
                  <a:srgbClr val="002F6C"/>
                </a:solidFill>
                <a:latin typeface="Tahoma" pitchFamily="34" charset="0"/>
              </a:rPr>
              <a:t>Transparency of medicines’ prices</a:t>
            </a:r>
          </a:p>
          <a:p>
            <a:endParaRPr lang="en-US" sz="2800" dirty="0">
              <a:solidFill>
                <a:srgbClr val="002F6C"/>
              </a:solidFill>
              <a:latin typeface="Tahoma" pitchFamily="34" charset="0"/>
            </a:endParaRPr>
          </a:p>
          <a:p>
            <a:endParaRPr lang="it-IT" sz="2800" dirty="0">
              <a:solidFill>
                <a:srgbClr val="002F6C"/>
              </a:solidFill>
              <a:latin typeface="Tahoma" pitchFamily="34" charset="0"/>
            </a:endParaRPr>
          </a:p>
        </p:txBody>
      </p:sp>
      <p:pic>
        <p:nvPicPr>
          <p:cNvPr id="6" name="Immagine 5">
            <a:extLst>
              <a:ext uri="{FF2B5EF4-FFF2-40B4-BE49-F238E27FC236}">
                <a16:creationId xmlns:a16="http://schemas.microsoft.com/office/drawing/2014/main" id="{2E7B42C2-F74B-41F4-A186-8AC1E3932D9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122824" cy="651049"/>
          </a:xfrm>
          <a:prstGeom prst="rect">
            <a:avLst/>
          </a:prstGeom>
        </p:spPr>
      </p:pic>
      <p:graphicFrame>
        <p:nvGraphicFramePr>
          <p:cNvPr id="9" name="Tabella 8">
            <a:extLst>
              <a:ext uri="{FF2B5EF4-FFF2-40B4-BE49-F238E27FC236}">
                <a16:creationId xmlns:a16="http://schemas.microsoft.com/office/drawing/2014/main" id="{01E2032E-B43B-49A8-88E8-DA2C823DD7D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48445989"/>
              </p:ext>
            </p:extLst>
          </p:nvPr>
        </p:nvGraphicFramePr>
        <p:xfrm>
          <a:off x="1749287" y="2862773"/>
          <a:ext cx="5539409" cy="2011680"/>
        </p:xfrm>
        <a:graphic>
          <a:graphicData uri="http://schemas.openxmlformats.org/drawingml/2006/table">
            <a:tbl>
              <a:tblPr firstRow="1" lastRow="1" bandRow="1">
                <a:tableStyleId>{B301B821-A1FF-4177-AEE7-76D212191A09}</a:tableStyleId>
              </a:tblPr>
              <a:tblGrid>
                <a:gridCol w="3633375">
                  <a:extLst>
                    <a:ext uri="{9D8B030D-6E8A-4147-A177-3AD203B41FA5}">
                      <a16:colId xmlns:a16="http://schemas.microsoft.com/office/drawing/2014/main" val="1717136129"/>
                    </a:ext>
                  </a:extLst>
                </a:gridCol>
                <a:gridCol w="953017">
                  <a:extLst>
                    <a:ext uri="{9D8B030D-6E8A-4147-A177-3AD203B41FA5}">
                      <a16:colId xmlns:a16="http://schemas.microsoft.com/office/drawing/2014/main" val="1296068029"/>
                    </a:ext>
                  </a:extLst>
                </a:gridCol>
                <a:gridCol w="953017">
                  <a:extLst>
                    <a:ext uri="{9D8B030D-6E8A-4147-A177-3AD203B41FA5}">
                      <a16:colId xmlns:a16="http://schemas.microsoft.com/office/drawing/2014/main" val="1143248409"/>
                    </a:ext>
                  </a:extLst>
                </a:gridCol>
              </a:tblGrid>
              <a:tr h="243576">
                <a:tc>
                  <a:txBody>
                    <a:bodyPr/>
                    <a:lstStyle/>
                    <a:p>
                      <a:pPr algn="l" fontAlgn="b"/>
                      <a:r>
                        <a:rPr lang="it-IT" sz="1600" b="0" kern="1200" dirty="0" err="1">
                          <a:solidFill>
                            <a:srgbClr val="00206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Type</a:t>
                      </a:r>
                      <a:r>
                        <a:rPr lang="it-IT" sz="1600" b="0" kern="1200" dirty="0">
                          <a:solidFill>
                            <a:srgbClr val="00206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of prices </a:t>
                      </a:r>
                      <a:r>
                        <a:rPr lang="it-IT" sz="1600" b="0" kern="1200" dirty="0" err="1">
                          <a:solidFill>
                            <a:srgbClr val="00206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publicly</a:t>
                      </a:r>
                      <a:r>
                        <a:rPr lang="it-IT" sz="1600" b="0" kern="1200" dirty="0">
                          <a:solidFill>
                            <a:srgbClr val="00206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it-IT" sz="1600" b="0" kern="1200" dirty="0" err="1">
                          <a:solidFill>
                            <a:srgbClr val="00206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available</a:t>
                      </a:r>
                      <a:endParaRPr lang="it-IT" sz="1600" b="0" kern="1200" dirty="0">
                        <a:solidFill>
                          <a:srgbClr val="002060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b="0" kern="1200" dirty="0">
                          <a:solidFill>
                            <a:srgbClr val="00206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N.</a:t>
                      </a:r>
                    </a:p>
                  </a:txBody>
                  <a:tcPr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b="0" kern="1200" dirty="0">
                          <a:solidFill>
                            <a:srgbClr val="00206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%</a:t>
                      </a:r>
                    </a:p>
                  </a:txBody>
                  <a:tcPr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5738706"/>
                  </a:ext>
                </a:extLst>
              </a:tr>
              <a:tr h="286900">
                <a:tc>
                  <a:txBody>
                    <a:bodyPr/>
                    <a:lstStyle/>
                    <a:p>
                      <a:pPr algn="l" fontAlgn="b"/>
                      <a:r>
                        <a:rPr lang="it-IT" sz="1600" u="none" strike="noStrike" dirty="0">
                          <a:solidFill>
                            <a:srgbClr val="00206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List prices</a:t>
                      </a:r>
                      <a:endParaRPr lang="it-IT" sz="1600" b="0" i="0" u="none" strike="noStrike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u="none" strike="noStrike" dirty="0">
                          <a:solidFill>
                            <a:srgbClr val="00206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17</a:t>
                      </a:r>
                      <a:endParaRPr lang="it-IT" sz="1600" b="0" i="0" u="none" strike="noStrike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u="none" strike="noStrike" dirty="0">
                          <a:solidFill>
                            <a:srgbClr val="00206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77%</a:t>
                      </a:r>
                      <a:endParaRPr lang="it-IT" sz="1600" b="0" i="0" u="none" strike="noStrike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58285297"/>
                  </a:ext>
                </a:extLst>
              </a:tr>
              <a:tr h="286900">
                <a:tc>
                  <a:txBody>
                    <a:bodyPr/>
                    <a:lstStyle/>
                    <a:p>
                      <a:pPr algn="l" fontAlgn="b"/>
                      <a:r>
                        <a:rPr lang="it-IT" sz="1600" u="none" strike="noStrike" dirty="0">
                          <a:solidFill>
                            <a:srgbClr val="00206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List prices + Public </a:t>
                      </a:r>
                      <a:r>
                        <a:rPr lang="it-IT" sz="1600" u="none" strike="noStrike" dirty="0" err="1">
                          <a:solidFill>
                            <a:srgbClr val="00206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tenders</a:t>
                      </a:r>
                      <a:endParaRPr lang="it-IT" sz="1600" b="0" i="0" u="none" strike="noStrike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u="none" strike="noStrike" dirty="0">
                          <a:solidFill>
                            <a:srgbClr val="00206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4</a:t>
                      </a:r>
                      <a:endParaRPr lang="it-IT" sz="1600" b="0" i="0" u="none" strike="noStrike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u="none" strike="noStrike" dirty="0">
                          <a:solidFill>
                            <a:srgbClr val="00206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18%</a:t>
                      </a:r>
                      <a:endParaRPr lang="it-IT" sz="1600" b="0" i="0" u="none" strike="noStrike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67439028"/>
                  </a:ext>
                </a:extLst>
              </a:tr>
              <a:tr h="286900">
                <a:tc>
                  <a:txBody>
                    <a:bodyPr/>
                    <a:lstStyle/>
                    <a:p>
                      <a:pPr algn="l" fontAlgn="b"/>
                      <a:r>
                        <a:rPr lang="it-IT" sz="1600" u="none" strike="noStrike" dirty="0">
                          <a:solidFill>
                            <a:srgbClr val="00206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Prices after public </a:t>
                      </a:r>
                      <a:r>
                        <a:rPr lang="it-IT" sz="1600" u="none" strike="noStrike" dirty="0" err="1">
                          <a:solidFill>
                            <a:srgbClr val="00206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tenders</a:t>
                      </a:r>
                      <a:endParaRPr lang="it-IT" sz="1600" b="0" i="0" u="none" strike="noStrike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u="none" strike="noStrike" dirty="0">
                          <a:solidFill>
                            <a:srgbClr val="00206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</a:t>
                      </a:r>
                      <a:endParaRPr lang="it-IT" sz="1600" b="0" i="0" u="none" strike="noStrike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u="none" strike="noStrike" dirty="0">
                          <a:solidFill>
                            <a:srgbClr val="00206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5%</a:t>
                      </a:r>
                      <a:endParaRPr lang="it-IT" sz="1600" b="0" i="0" u="none" strike="noStrike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43739610"/>
                  </a:ext>
                </a:extLst>
              </a:tr>
              <a:tr h="286900">
                <a:tc>
                  <a:txBody>
                    <a:bodyPr/>
                    <a:lstStyle/>
                    <a:p>
                      <a:pPr algn="l" fontAlgn="b"/>
                      <a:r>
                        <a:rPr lang="it-IT" sz="1600" u="none" strike="noStrike" dirty="0">
                          <a:solidFill>
                            <a:srgbClr val="00206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Net prices*</a:t>
                      </a:r>
                      <a:endParaRPr lang="it-IT" sz="1600" b="0" i="0" u="none" strike="noStrike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u="none" strike="noStrike" dirty="0">
                          <a:solidFill>
                            <a:srgbClr val="00206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0</a:t>
                      </a:r>
                      <a:endParaRPr lang="it-IT" sz="1600" b="0" i="0" u="none" strike="noStrike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u="none" strike="noStrike" dirty="0">
                          <a:solidFill>
                            <a:srgbClr val="00206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0%</a:t>
                      </a:r>
                      <a:endParaRPr lang="it-IT" sz="1600" b="0" i="0" u="none" strike="noStrike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20794869"/>
                  </a:ext>
                </a:extLst>
              </a:tr>
              <a:tr h="286900">
                <a:tc>
                  <a:txBody>
                    <a:bodyPr/>
                    <a:lstStyle/>
                    <a:p>
                      <a:pPr algn="l" fontAlgn="b"/>
                      <a:r>
                        <a:rPr lang="it-IT" sz="1600" b="0" u="none" strike="noStrike" dirty="0">
                          <a:solidFill>
                            <a:srgbClr val="00206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Total</a:t>
                      </a:r>
                      <a:endParaRPr lang="it-IT" sz="1600" b="0" i="0" u="none" strike="noStrike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b="0" u="none" strike="noStrike" dirty="0">
                          <a:solidFill>
                            <a:srgbClr val="00206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22</a:t>
                      </a:r>
                      <a:endParaRPr lang="it-IT" sz="1600" b="0" i="0" u="none" strike="noStrike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b="0" u="none" strike="noStrike" dirty="0">
                          <a:solidFill>
                            <a:srgbClr val="00206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100%</a:t>
                      </a:r>
                      <a:endParaRPr lang="it-IT" sz="1600" b="0" i="0" u="none" strike="noStrike" dirty="0"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b"/>
                </a:tc>
                <a:extLst>
                  <a:ext uri="{0D108BD9-81ED-4DB2-BD59-A6C34878D82A}">
                    <a16:rowId xmlns:a16="http://schemas.microsoft.com/office/drawing/2014/main" val="1501753476"/>
                  </a:ext>
                </a:extLst>
              </a:tr>
            </a:tbl>
          </a:graphicData>
        </a:graphic>
      </p:graphicFrame>
      <p:sp>
        <p:nvSpPr>
          <p:cNvPr id="10" name="Rettangolo 9">
            <a:extLst>
              <a:ext uri="{FF2B5EF4-FFF2-40B4-BE49-F238E27FC236}">
                <a16:creationId xmlns:a16="http://schemas.microsoft.com/office/drawing/2014/main" id="{EF5775A0-F441-42FC-AB6D-1D1B011DB417}"/>
              </a:ext>
            </a:extLst>
          </p:cNvPr>
          <p:cNvSpPr/>
          <p:nvPr/>
        </p:nvSpPr>
        <p:spPr>
          <a:xfrm>
            <a:off x="2286000" y="5099561"/>
            <a:ext cx="4572000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GB" sz="12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*Net prices = </a:t>
            </a:r>
            <a:r>
              <a:rPr lang="en-US" sz="12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after subtraction of all rebates, discounts, and other negotiated terms with pharmaceutical companies.</a:t>
            </a:r>
            <a:endParaRPr lang="en-GB" sz="120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B7B77897-B61A-47ED-B794-772EA22B8E7E}"/>
              </a:ext>
            </a:extLst>
          </p:cNvPr>
          <p:cNvSpPr txBox="1"/>
          <p:nvPr/>
        </p:nvSpPr>
        <p:spPr>
          <a:xfrm>
            <a:off x="542937" y="1553032"/>
            <a:ext cx="7812316" cy="707886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sz="20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 net/real prices of high-cost and on-patent medicines are never publicly available when reimbursed under confidential agreements.</a:t>
            </a:r>
            <a:endParaRPr lang="it-IT" sz="200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07506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542937" y="909405"/>
            <a:ext cx="7772400" cy="541890"/>
          </a:xfrm>
          <a:prstGeom prst="rect">
            <a:avLst/>
          </a:prstGeom>
        </p:spPr>
        <p:txBody>
          <a:bodyPr/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b="1" dirty="0">
                <a:solidFill>
                  <a:srgbClr val="002F6C"/>
                </a:solidFill>
                <a:latin typeface="Tahoma" pitchFamily="34" charset="0"/>
              </a:rPr>
              <a:t>Countries’ interest in sharing information </a:t>
            </a:r>
          </a:p>
          <a:p>
            <a:r>
              <a:rPr lang="en-US" sz="2800" b="1" dirty="0">
                <a:solidFill>
                  <a:srgbClr val="002F6C"/>
                </a:solidFill>
                <a:latin typeface="Tahoma" pitchFamily="34" charset="0"/>
              </a:rPr>
              <a:t>with confidentiality</a:t>
            </a:r>
          </a:p>
          <a:p>
            <a:endParaRPr lang="it-IT" sz="2800" dirty="0">
              <a:solidFill>
                <a:srgbClr val="002F6C"/>
              </a:solidFill>
              <a:latin typeface="Tahoma" pitchFamily="34" charset="0"/>
            </a:endParaRPr>
          </a:p>
        </p:txBody>
      </p:sp>
      <p:pic>
        <p:nvPicPr>
          <p:cNvPr id="6" name="Immagine 5">
            <a:extLst>
              <a:ext uri="{FF2B5EF4-FFF2-40B4-BE49-F238E27FC236}">
                <a16:creationId xmlns:a16="http://schemas.microsoft.com/office/drawing/2014/main" id="{2E7B42C2-F74B-41F4-A186-8AC1E3932D9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122824" cy="651049"/>
          </a:xfrm>
          <a:prstGeom prst="rect">
            <a:avLst/>
          </a:prstGeom>
        </p:spPr>
      </p:pic>
      <p:graphicFrame>
        <p:nvGraphicFramePr>
          <p:cNvPr id="14" name="Tabella 13">
            <a:extLst>
              <a:ext uri="{FF2B5EF4-FFF2-40B4-BE49-F238E27FC236}">
                <a16:creationId xmlns:a16="http://schemas.microsoft.com/office/drawing/2014/main" id="{FD321F60-1998-4BB4-9F3A-4F7A74E007A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3121129"/>
              </p:ext>
            </p:extLst>
          </p:nvPr>
        </p:nvGraphicFramePr>
        <p:xfrm>
          <a:off x="0" y="2025426"/>
          <a:ext cx="8485562" cy="3646645"/>
        </p:xfrm>
        <a:graphic>
          <a:graphicData uri="http://schemas.openxmlformats.org/drawingml/2006/table">
            <a:tbl>
              <a:tblPr/>
              <a:tblGrid>
                <a:gridCol w="992041">
                  <a:extLst>
                    <a:ext uri="{9D8B030D-6E8A-4147-A177-3AD203B41FA5}">
                      <a16:colId xmlns:a16="http://schemas.microsoft.com/office/drawing/2014/main" val="3508595642"/>
                    </a:ext>
                  </a:extLst>
                </a:gridCol>
                <a:gridCol w="1737953">
                  <a:extLst>
                    <a:ext uri="{9D8B030D-6E8A-4147-A177-3AD203B41FA5}">
                      <a16:colId xmlns:a16="http://schemas.microsoft.com/office/drawing/2014/main" val="2772848201"/>
                    </a:ext>
                  </a:extLst>
                </a:gridCol>
                <a:gridCol w="719446">
                  <a:extLst>
                    <a:ext uri="{9D8B030D-6E8A-4147-A177-3AD203B41FA5}">
                      <a16:colId xmlns:a16="http://schemas.microsoft.com/office/drawing/2014/main" val="2734333451"/>
                    </a:ext>
                  </a:extLst>
                </a:gridCol>
                <a:gridCol w="719446">
                  <a:extLst>
                    <a:ext uri="{9D8B030D-6E8A-4147-A177-3AD203B41FA5}">
                      <a16:colId xmlns:a16="http://schemas.microsoft.com/office/drawing/2014/main" val="2362936935"/>
                    </a:ext>
                  </a:extLst>
                </a:gridCol>
                <a:gridCol w="719446">
                  <a:extLst>
                    <a:ext uri="{9D8B030D-6E8A-4147-A177-3AD203B41FA5}">
                      <a16:colId xmlns:a16="http://schemas.microsoft.com/office/drawing/2014/main" val="2940238656"/>
                    </a:ext>
                  </a:extLst>
                </a:gridCol>
                <a:gridCol w="719446">
                  <a:extLst>
                    <a:ext uri="{9D8B030D-6E8A-4147-A177-3AD203B41FA5}">
                      <a16:colId xmlns:a16="http://schemas.microsoft.com/office/drawing/2014/main" val="3140281668"/>
                    </a:ext>
                  </a:extLst>
                </a:gridCol>
                <a:gridCol w="719446">
                  <a:extLst>
                    <a:ext uri="{9D8B030D-6E8A-4147-A177-3AD203B41FA5}">
                      <a16:colId xmlns:a16="http://schemas.microsoft.com/office/drawing/2014/main" val="1416070852"/>
                    </a:ext>
                  </a:extLst>
                </a:gridCol>
                <a:gridCol w="719446">
                  <a:extLst>
                    <a:ext uri="{9D8B030D-6E8A-4147-A177-3AD203B41FA5}">
                      <a16:colId xmlns:a16="http://schemas.microsoft.com/office/drawing/2014/main" val="1944745301"/>
                    </a:ext>
                  </a:extLst>
                </a:gridCol>
                <a:gridCol w="719446">
                  <a:extLst>
                    <a:ext uri="{9D8B030D-6E8A-4147-A177-3AD203B41FA5}">
                      <a16:colId xmlns:a16="http://schemas.microsoft.com/office/drawing/2014/main" val="3166037895"/>
                    </a:ext>
                  </a:extLst>
                </a:gridCol>
                <a:gridCol w="719446">
                  <a:extLst>
                    <a:ext uri="{9D8B030D-6E8A-4147-A177-3AD203B41FA5}">
                      <a16:colId xmlns:a16="http://schemas.microsoft.com/office/drawing/2014/main" val="1188265389"/>
                    </a:ext>
                  </a:extLst>
                </a:gridCol>
              </a:tblGrid>
              <a:tr h="603474">
                <a:tc>
                  <a:txBody>
                    <a:bodyPr/>
                    <a:lstStyle/>
                    <a:p>
                      <a:pPr algn="l" fontAlgn="b"/>
                      <a:endParaRPr lang="it-IT" sz="1400" b="0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1400" b="0" i="0" u="none" strike="noStrike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6"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Confidential prices</a:t>
                      </a:r>
                    </a:p>
                  </a:txBody>
                  <a:tcPr marL="137160" marR="137160" marT="137160" marB="13716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it-IT" sz="1400" b="0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1400" b="0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25203827"/>
                  </a:ext>
                </a:extLst>
              </a:tr>
              <a:tr h="516943">
                <a:tc>
                  <a:txBody>
                    <a:bodyPr/>
                    <a:lstStyle/>
                    <a:p>
                      <a:pPr algn="ctr" fontAlgn="b"/>
                      <a:endParaRPr lang="it-IT" sz="1400" b="0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1" i="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it-IT" sz="1400" b="1" i="0" u="none" strike="noStrike" dirty="0" err="1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Interested</a:t>
                      </a:r>
                      <a:r>
                        <a:rPr lang="it-IT" sz="1400" b="1" i="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*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it-IT" sz="1400" b="1" i="0" u="none" strike="noStrike" dirty="0" err="1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Not</a:t>
                      </a:r>
                      <a:r>
                        <a:rPr lang="it-IT" sz="1400" b="1" i="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it-IT" sz="1400" b="1" i="0" u="none" strike="noStrike" dirty="0" err="1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interested</a:t>
                      </a:r>
                      <a:endParaRPr lang="it-IT" sz="1400" b="1" i="0" u="none" strike="noStrike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it-IT" sz="1400" b="1" i="0" u="none" strike="noStrike" dirty="0" err="1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Not</a:t>
                      </a:r>
                      <a:r>
                        <a:rPr lang="it-IT" sz="1400" b="1" i="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it-IT" sz="1400" b="1" i="0" u="none" strike="noStrike" dirty="0" err="1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stated</a:t>
                      </a:r>
                      <a:endParaRPr lang="it-IT" sz="1400" b="1" i="0" u="none" strike="noStrike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wdUpDiag">
                      <a:fgClr>
                        <a:schemeClr val="bg1">
                          <a:lumMod val="95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it-IT" sz="1400" b="1" i="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Total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it-IT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81755920"/>
                  </a:ext>
                </a:extLst>
              </a:tr>
              <a:tr h="282477">
                <a:tc>
                  <a:txBody>
                    <a:bodyPr/>
                    <a:lstStyle/>
                    <a:p>
                      <a:pPr algn="l" fontAlgn="b"/>
                      <a:endParaRPr lang="it-IT" sz="1600" b="0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1" i="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n.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n.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n.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n.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4385981"/>
                  </a:ext>
                </a:extLst>
              </a:tr>
              <a:tr h="516943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it-IT" sz="1600" b="1" i="0" u="none" strike="noStrike" dirty="0" err="1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Contractual</a:t>
                      </a:r>
                      <a:r>
                        <a:rPr lang="it-IT" sz="1600" b="1" i="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</a:p>
                    <a:p>
                      <a:pPr algn="ctr" fontAlgn="ctr"/>
                      <a:r>
                        <a:rPr lang="it-IT" sz="1600" b="1" i="0" u="none" strike="noStrike" dirty="0" err="1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arrangements</a:t>
                      </a:r>
                      <a:endParaRPr lang="it-IT" sz="1600" b="1" i="0" u="none" strike="noStrike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137160" marR="137160" marT="137160" marB="137160" vert="vert27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i="0" u="none" strike="noStrike" dirty="0" err="1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Interested</a:t>
                      </a:r>
                      <a:r>
                        <a:rPr lang="it-IT" sz="1400" b="1" i="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*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40,9%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0,0%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22,7%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1" i="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1" i="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63,6%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8837237"/>
                  </a:ext>
                </a:extLst>
              </a:tr>
              <a:tr h="516943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i="0" u="none" strike="noStrike" dirty="0" err="1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Not</a:t>
                      </a:r>
                      <a:r>
                        <a:rPr lang="it-IT" sz="1400" b="1" i="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it-IT" sz="1400" b="1" i="0" u="none" strike="noStrike" dirty="0" err="1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interested</a:t>
                      </a:r>
                      <a:endParaRPr lang="it-IT" sz="1400" b="1" i="0" u="none" strike="noStrike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0,0%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4,5%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0,0%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1" i="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1" i="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4,5%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03822728"/>
                  </a:ext>
                </a:extLst>
              </a:tr>
              <a:tr h="692922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i="0" u="none" strike="noStrike" dirty="0" err="1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Not</a:t>
                      </a:r>
                      <a:r>
                        <a:rPr lang="it-IT" sz="1400" b="1" i="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it-IT" sz="1400" b="1" i="0" u="none" strike="noStrike" dirty="0" err="1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stated</a:t>
                      </a:r>
                      <a:endParaRPr lang="it-IT" sz="1400" b="1" i="0" u="none" strike="noStrike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wdUpDiag">
                      <a:fgClr>
                        <a:schemeClr val="bg1">
                          <a:lumMod val="95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22,7%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4,5%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4,5%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1" i="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1" i="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31,8%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3847616"/>
                  </a:ext>
                </a:extLst>
              </a:tr>
              <a:tr h="516943">
                <a:tc>
                  <a:txBody>
                    <a:bodyPr/>
                    <a:lstStyle/>
                    <a:p>
                      <a:pPr algn="l" fontAlgn="b"/>
                      <a:endParaRPr lang="it-IT" sz="1400" b="0" i="0" u="none" strike="noStrike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1" i="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Total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1" i="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1" i="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63,6%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1" i="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1" i="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9,1%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1" i="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1" i="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27,3%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1" i="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1" i="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100,0%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6793389"/>
                  </a:ext>
                </a:extLst>
              </a:tr>
            </a:tbl>
          </a:graphicData>
        </a:graphic>
      </p:graphicFrame>
      <p:sp>
        <p:nvSpPr>
          <p:cNvPr id="15" name="CasellaDiTesto 14">
            <a:extLst>
              <a:ext uri="{FF2B5EF4-FFF2-40B4-BE49-F238E27FC236}">
                <a16:creationId xmlns:a16="http://schemas.microsoft.com/office/drawing/2014/main" id="{43D19634-7C32-4ED5-A43D-85BD38EBA185}"/>
              </a:ext>
            </a:extLst>
          </p:cNvPr>
          <p:cNvSpPr txBox="1"/>
          <p:nvPr/>
        </p:nvSpPr>
        <p:spPr>
          <a:xfrm>
            <a:off x="1398961" y="5770462"/>
            <a:ext cx="7086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* Willing + potential interest to exchange. </a:t>
            </a:r>
          </a:p>
        </p:txBody>
      </p:sp>
      <p:sp>
        <p:nvSpPr>
          <p:cNvPr id="2" name="Ovale 1">
            <a:extLst>
              <a:ext uri="{FF2B5EF4-FFF2-40B4-BE49-F238E27FC236}">
                <a16:creationId xmlns:a16="http://schemas.microsoft.com/office/drawing/2014/main" id="{92B93D69-2227-4530-8795-CA8E75DD0686}"/>
              </a:ext>
            </a:extLst>
          </p:cNvPr>
          <p:cNvSpPr/>
          <p:nvPr/>
        </p:nvSpPr>
        <p:spPr>
          <a:xfrm>
            <a:off x="2835232" y="3479801"/>
            <a:ext cx="534390" cy="411480"/>
          </a:xfrm>
          <a:prstGeom prst="ellipse">
            <a:avLst/>
          </a:prstGeom>
          <a:noFill/>
          <a:ln w="38100" cap="flat" cmpd="sng" algn="ctr">
            <a:solidFill>
              <a:schemeClr val="accent3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3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Ovale 2">
            <a:extLst>
              <a:ext uri="{FF2B5EF4-FFF2-40B4-BE49-F238E27FC236}">
                <a16:creationId xmlns:a16="http://schemas.microsoft.com/office/drawing/2014/main" id="{A612C3A1-7F88-4773-9039-8D16A16554BE}"/>
              </a:ext>
            </a:extLst>
          </p:cNvPr>
          <p:cNvSpPr/>
          <p:nvPr/>
        </p:nvSpPr>
        <p:spPr>
          <a:xfrm>
            <a:off x="2835232" y="5207000"/>
            <a:ext cx="534390" cy="411480"/>
          </a:xfrm>
          <a:prstGeom prst="ellipse">
            <a:avLst/>
          </a:prstGeom>
          <a:noFill/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Ovale 7">
            <a:extLst>
              <a:ext uri="{FF2B5EF4-FFF2-40B4-BE49-F238E27FC236}">
                <a16:creationId xmlns:a16="http://schemas.microsoft.com/office/drawing/2014/main" id="{07E525D1-D380-4CFF-BDC9-1D51B6F3658C}"/>
              </a:ext>
            </a:extLst>
          </p:cNvPr>
          <p:cNvSpPr/>
          <p:nvPr/>
        </p:nvSpPr>
        <p:spPr>
          <a:xfrm>
            <a:off x="7127832" y="3479801"/>
            <a:ext cx="534390" cy="411480"/>
          </a:xfrm>
          <a:prstGeom prst="ellipse">
            <a:avLst/>
          </a:prstGeom>
          <a:noFill/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Ovale 8">
            <a:extLst>
              <a:ext uri="{FF2B5EF4-FFF2-40B4-BE49-F238E27FC236}">
                <a16:creationId xmlns:a16="http://schemas.microsoft.com/office/drawing/2014/main" id="{FD99B419-808C-497E-8ACE-45E52BEC5520}"/>
              </a:ext>
            </a:extLst>
          </p:cNvPr>
          <p:cNvSpPr/>
          <p:nvPr/>
        </p:nvSpPr>
        <p:spPr>
          <a:xfrm>
            <a:off x="4255481" y="3985264"/>
            <a:ext cx="534390" cy="411480"/>
          </a:xfrm>
          <a:prstGeom prst="ellipse">
            <a:avLst/>
          </a:prstGeom>
          <a:noFill/>
          <a:ln w="381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3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4535177"/>
      </p:ext>
    </p:extLst>
  </p:cSld>
  <p:clrMapOvr>
    <a:masterClrMapping/>
  </p:clrMapOvr>
</p:sld>
</file>

<file path=ppt/theme/theme1.xml><?xml version="1.0" encoding="utf-8"?>
<a:theme xmlns:a="http://schemas.openxmlformats.org/drawingml/2006/main" name="AIFA18_Slid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AIFA18_Slide</Template>
  <TotalTime>7450</TotalTime>
  <Words>1010</Words>
  <Application>Microsoft Office PowerPoint</Application>
  <PresentationFormat>Presentazione su schermo (4:3)</PresentationFormat>
  <Paragraphs>238</Paragraphs>
  <Slides>14</Slides>
  <Notes>2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14</vt:i4>
      </vt:variant>
    </vt:vector>
  </HeadingPairs>
  <TitlesOfParts>
    <vt:vector size="18" baseType="lpstr">
      <vt:lpstr>Arial</vt:lpstr>
      <vt:lpstr>Calibri</vt:lpstr>
      <vt:lpstr>Tahoma</vt:lpstr>
      <vt:lpstr>AIFA18_Slide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telliniv</dc:creator>
  <cp:lastModifiedBy>AIFA</cp:lastModifiedBy>
  <cp:revision>127</cp:revision>
  <dcterms:created xsi:type="dcterms:W3CDTF">2018-04-05T09:08:46Z</dcterms:created>
  <dcterms:modified xsi:type="dcterms:W3CDTF">2020-09-18T12:20:10Z</dcterms:modified>
</cp:coreProperties>
</file>